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93" r:id="rId2"/>
    <p:sldId id="391" r:id="rId3"/>
    <p:sldId id="398" r:id="rId4"/>
    <p:sldId id="408" r:id="rId5"/>
    <p:sldId id="422" r:id="rId6"/>
    <p:sldId id="423" r:id="rId7"/>
    <p:sldId id="399" r:id="rId8"/>
    <p:sldId id="435" r:id="rId9"/>
    <p:sldId id="438" r:id="rId10"/>
    <p:sldId id="440" r:id="rId11"/>
    <p:sldId id="433" r:id="rId12"/>
    <p:sldId id="439" r:id="rId13"/>
    <p:sldId id="434" r:id="rId14"/>
    <p:sldId id="430" r:id="rId15"/>
    <p:sldId id="432" r:id="rId16"/>
    <p:sldId id="401" r:id="rId17"/>
    <p:sldId id="416" r:id="rId18"/>
    <p:sldId id="415" r:id="rId19"/>
    <p:sldId id="410" r:id="rId20"/>
    <p:sldId id="411" r:id="rId21"/>
    <p:sldId id="428" r:id="rId22"/>
    <p:sldId id="429" r:id="rId23"/>
    <p:sldId id="419" r:id="rId24"/>
    <p:sldId id="424" r:id="rId25"/>
    <p:sldId id="425" r:id="rId26"/>
    <p:sldId id="426" r:id="rId27"/>
    <p:sldId id="409" r:id="rId28"/>
    <p:sldId id="420" r:id="rId29"/>
    <p:sldId id="421" r:id="rId30"/>
    <p:sldId id="41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ELA BOAVIDA Joana" initials="RBJ" lastIdx="1" clrIdx="0">
    <p:extLst>
      <p:ext uri="{19B8F6BF-5375-455C-9EA6-DF929625EA0E}">
        <p15:presenceInfo xmlns:p15="http://schemas.microsoft.com/office/powerpoint/2012/main" userId="S::joana.boavida@univ-amu.fr::933d3aeb-c4cd-480f-bc85-6cd452fca1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9999FF"/>
    <a:srgbClr val="0066E6"/>
    <a:srgbClr val="A0BAB9"/>
    <a:srgbClr val="996600"/>
    <a:srgbClr val="A686D6"/>
    <a:srgbClr val="B48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1" autoAdjust="0"/>
    <p:restoredTop sz="95226" autoAdjust="0"/>
  </p:normalViewPr>
  <p:slideViewPr>
    <p:cSldViewPr snapToGrid="0" snapToObjects="1">
      <p:cViewPr varScale="1">
        <p:scale>
          <a:sx n="67" d="100"/>
          <a:sy n="67" d="100"/>
        </p:scale>
        <p:origin x="6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lsa.univ-amu.fr\dfs\DRV\POLE_PAR\Bibliom&#233;trie_Appui%20production%20scientifique\Analyses%20Bibliom&#233;triques\AMU%20ERC%202019-2024\AMU%20ERC%202019-20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dougoarin\Nextcloud\AMU_portable\Bureau\Copie%20de%20SiteAMU_ERC_2021-2025_AN12.12.2024_shared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lsa.univ-amu.fr\dfs\DRV\POLE_PAR\Bibliom&#233;trie_Appui%20production%20scientifique\Analyses%20Bibliom&#233;triques\AMU%20ERC%202019-2024\AMU%20ERC%202019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lsa.univ-amu.fr\dfs\DRV\POLE_PAR\Bibliom&#233;trie_Appui%20production%20scientifique\Analyses%20Bibliom&#233;triques\AMU%20ERC%202019-2024\AMU%20ERC%202019-2024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salsa.univ-amu.fr\dfs\DRV\POLE_PAR\Bibliom&#233;trie_Appui%20production%20scientifique\Analyses%20Bibliom&#233;triques\AMU%20ERC%202019-2024\AMU%20ERC%202019-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888798923516343E-2"/>
          <c:y val="3.0193483966150542E-2"/>
          <c:w val="0.95222240215296727"/>
          <c:h val="0.7776745205826840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Feuil2!$B$3</c:f>
              <c:strCache>
                <c:ptCount val="1"/>
                <c:pt idx="0">
                  <c:v>déposés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Feuil2!$A$4:$A$8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Feuil2!$B$4:$B$8</c:f>
              <c:numCache>
                <c:formatCode>General</c:formatCode>
                <c:ptCount val="5"/>
                <c:pt idx="0">
                  <c:v>42</c:v>
                </c:pt>
                <c:pt idx="1">
                  <c:v>43</c:v>
                </c:pt>
                <c:pt idx="2">
                  <c:v>42</c:v>
                </c:pt>
                <c:pt idx="3">
                  <c:v>53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8-4C62-AE2C-CBC987E3410F}"/>
            </c:ext>
          </c:extLst>
        </c:ser>
        <c:ser>
          <c:idx val="2"/>
          <c:order val="2"/>
          <c:tx>
            <c:strRef>
              <c:f>Feuil2!$C$3</c:f>
              <c:strCache>
                <c:ptCount val="1"/>
                <c:pt idx="0">
                  <c:v>obtenus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Feuil2!$A$4:$A$8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Feuil2!$C$4:$C$8</c:f>
              <c:numCache>
                <c:formatCode>General</c:formatCode>
                <c:ptCount val="5"/>
                <c:pt idx="0">
                  <c:v>11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8-4C62-AE2C-CBC987E3410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18406128"/>
        <c:axId val="5184223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Feuil2!$A$3</c15:sqref>
                        </c15:formulaRef>
                      </c:ext>
                    </c:extLst>
                    <c:strCache>
                      <c:ptCount val="1"/>
                      <c:pt idx="0">
                        <c:v>déposés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1B8-4C62-AE2C-CBC987E3410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Feuil2!$D$3</c15:sqref>
                        </c15:formulaRef>
                      </c:ext>
                    </c:extLst>
                    <c:strCache>
                      <c:ptCount val="1"/>
                      <c:pt idx="0">
                        <c:v>réussite</c:v>
                      </c:pt>
                    </c:strCache>
                  </c:strRef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Feuil2!$D$4:$D$8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0.26190476190476192</c:v>
                      </c:pt>
                      <c:pt idx="1">
                        <c:v>0.18604651162790697</c:v>
                      </c:pt>
                      <c:pt idx="2">
                        <c:v>0.21428571428571427</c:v>
                      </c:pt>
                      <c:pt idx="3">
                        <c:v>0.20754716981132076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1B8-4C62-AE2C-CBC987E3410F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Feuil2!$E$3</c15:sqref>
                        </c15:formulaRef>
                      </c:ext>
                    </c:extLst>
                    <c:strCache>
                      <c:ptCount val="1"/>
                      <c:pt idx="0">
                        <c:v>Adv</c:v>
                      </c:pt>
                    </c:strCache>
                  </c:strRef>
                </c:tx>
                <c:spPr>
                  <a:solidFill>
                    <a:schemeClr val="accent5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Feuil2!$E$4:$E$8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</c:v>
                      </c:pt>
                      <c:pt idx="1">
                        <c:v>9</c:v>
                      </c:pt>
                      <c:pt idx="2">
                        <c:v>10</c:v>
                      </c:pt>
                      <c:pt idx="3">
                        <c:v>14</c:v>
                      </c:pt>
                      <c:pt idx="4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1B8-4C62-AE2C-CBC987E3410F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Feuil2!$F$3</c15:sqref>
                        </c15:formulaRef>
                      </c:ext>
                    </c:extLst>
                    <c:strCache>
                      <c:ptCount val="1"/>
                      <c:pt idx="0">
                        <c:v>Cog</c:v>
                      </c:pt>
                    </c:strCache>
                  </c:strRef>
                </c:tx>
                <c:spPr>
                  <a:solidFill>
                    <a:schemeClr val="accent6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Feuil2!$F$4:$F$8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13</c:v>
                      </c:pt>
                      <c:pt idx="1">
                        <c:v>9</c:v>
                      </c:pt>
                      <c:pt idx="2">
                        <c:v>8</c:v>
                      </c:pt>
                      <c:pt idx="3">
                        <c:v>9</c:v>
                      </c:pt>
                      <c:pt idx="4">
                        <c:v>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1B8-4C62-AE2C-CBC987E3410F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Feuil2!$G$3</c15:sqref>
                        </c15:formulaRef>
                      </c:ext>
                    </c:extLst>
                    <c:strCache>
                      <c:ptCount val="1"/>
                      <c:pt idx="0">
                        <c:v>Stg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Feuil2!$G$4:$G$8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85</c:v>
                      </c:pt>
                      <c:pt idx="1">
                        <c:v>14</c:v>
                      </c:pt>
                      <c:pt idx="2">
                        <c:v>10</c:v>
                      </c:pt>
                      <c:pt idx="3">
                        <c:v>15</c:v>
                      </c:pt>
                      <c:pt idx="4">
                        <c:v>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1B8-4C62-AE2C-CBC987E3410F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Feuil2!$H$3</c15:sqref>
                        </c15:formulaRef>
                      </c:ext>
                    </c:extLst>
                    <c:strCache>
                      <c:ptCount val="1"/>
                      <c:pt idx="0">
                        <c:v>PoC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Feuil2!$A$4:$A$8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Feuil2!$H$4:$H$8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5</c:v>
                      </c:pt>
                      <c:pt idx="2">
                        <c:v>4</c:v>
                      </c:pt>
                      <c:pt idx="3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1B8-4C62-AE2C-CBC987E3410F}"/>
                  </c:ext>
                </c:extLst>
              </c15:ser>
            </c15:filteredBarSeries>
          </c:ext>
        </c:extLst>
      </c:barChart>
      <c:catAx>
        <c:axId val="51840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8422352"/>
        <c:crosses val="autoZero"/>
        <c:auto val="1"/>
        <c:lblAlgn val="ctr"/>
        <c:lblOffset val="100"/>
        <c:noMultiLvlLbl val="0"/>
      </c:catAx>
      <c:valAx>
        <c:axId val="5184223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840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30776245744434"/>
          <c:y val="0.91108507667903371"/>
          <c:w val="0.27772772207049712"/>
          <c:h val="6.878593401019920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Feuil3!$A$2</c:f>
              <c:strCache>
                <c:ptCount val="1"/>
                <c:pt idx="0">
                  <c:v>Starting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Feuil3!$B$2:$E$2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AE-4204-838A-79812EDD5FB7}"/>
            </c:ext>
          </c:extLst>
        </c:ser>
        <c:ser>
          <c:idx val="2"/>
          <c:order val="1"/>
          <c:tx>
            <c:strRef>
              <c:f>Feuil3!$A$3</c:f>
              <c:strCache>
                <c:ptCount val="1"/>
                <c:pt idx="0">
                  <c:v>Consolidator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Feuil3!$B$3:$E$3</c:f>
              <c:numCache>
                <c:formatCode>General</c:formatCode>
                <c:ptCount val="4"/>
                <c:pt idx="0">
                  <c:v>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AE-4204-838A-79812EDD5FB7}"/>
            </c:ext>
          </c:extLst>
        </c:ser>
        <c:ser>
          <c:idx val="3"/>
          <c:order val="2"/>
          <c:tx>
            <c:strRef>
              <c:f>Feuil3!$A$4</c:f>
              <c:strCache>
                <c:ptCount val="1"/>
                <c:pt idx="0">
                  <c:v>Advanced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Feuil3!$B$4:$E$4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AE-4204-838A-79812EDD5FB7}"/>
            </c:ext>
          </c:extLst>
        </c:ser>
        <c:ser>
          <c:idx val="4"/>
          <c:order val="3"/>
          <c:tx>
            <c:strRef>
              <c:f>Feuil3!$A$5</c:f>
              <c:strCache>
                <c:ptCount val="1"/>
                <c:pt idx="0">
                  <c:v>Proof of Concept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Feuil3!$B$5:$E$5</c:f>
              <c:numCache>
                <c:formatCode>General</c:formatCode>
                <c:ptCount val="4"/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AE-4204-838A-79812EDD5FB7}"/>
            </c:ext>
          </c:extLst>
        </c:ser>
        <c:ser>
          <c:idx val="5"/>
          <c:order val="4"/>
          <c:tx>
            <c:strRef>
              <c:f>Feuil3!$A$6</c:f>
              <c:strCache>
                <c:ptCount val="1"/>
                <c:pt idx="0">
                  <c:v>Synergy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Feuil3!$B$1:$E$1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Feuil3!$B$6:$E$6</c:f>
              <c:numCache>
                <c:formatCode>General</c:formatCode>
                <c:ptCount val="4"/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AE-4204-838A-79812EDD5F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3265584"/>
        <c:axId val="1003268496"/>
      </c:barChart>
      <c:catAx>
        <c:axId val="100326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268496"/>
        <c:crosses val="autoZero"/>
        <c:auto val="1"/>
        <c:lblAlgn val="ctr"/>
        <c:lblOffset val="100"/>
        <c:noMultiLvlLbl val="0"/>
      </c:catAx>
      <c:valAx>
        <c:axId val="100326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26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Type projets ERC obtenus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890-426D-A3A1-8574E39D504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90-426D-A3A1-8574E39D504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890-426D-A3A1-8574E39D504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890-426D-A3A1-8574E39D5041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890-426D-A3A1-8574E39D504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Feuil2!$K$13:$O$13</c:f>
              <c:strCache>
                <c:ptCount val="5"/>
                <c:pt idx="0">
                  <c:v>Adv</c:v>
                </c:pt>
                <c:pt idx="1">
                  <c:v>Cog</c:v>
                </c:pt>
                <c:pt idx="2">
                  <c:v>Stg</c:v>
                </c:pt>
                <c:pt idx="3">
                  <c:v>PoC</c:v>
                </c:pt>
                <c:pt idx="4">
                  <c:v>SyG</c:v>
                </c:pt>
              </c:strCache>
            </c:strRef>
          </c:cat>
          <c:val>
            <c:numRef>
              <c:f>Feuil2!$K$14:$O$14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16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90-426D-A3A1-8574E39D504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1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76-462A-BF78-7DC98A291FA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76-462A-BF78-7DC98A291FA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76-462A-BF78-7DC98A291FAB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76-462A-BF78-7DC98A291FAB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76-462A-BF78-7DC98A291FAB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76-462A-BF78-7DC98A291FAB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76-462A-BF78-7DC98A291FA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76-462A-BF78-7DC98A291FAB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76-462A-BF78-7DC98A291FAB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176-462A-BF78-7DC98A291FAB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176-462A-BF78-7DC98A291FAB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176-462A-BF78-7DC98A291FAB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176-462A-BF78-7DC98A291FAB}"/>
              </c:ext>
            </c:extLst>
          </c:dPt>
          <c:dPt>
            <c:idx val="1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176-462A-BF78-7DC98A291FAB}"/>
              </c:ext>
            </c:extLst>
          </c:dPt>
          <c:dPt>
            <c:idx val="1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176-462A-BF78-7DC98A291FAB}"/>
              </c:ext>
            </c:extLst>
          </c:dPt>
          <c:dPt>
            <c:idx val="1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176-462A-BF78-7DC98A291FAB}"/>
              </c:ext>
            </c:extLst>
          </c:dPt>
          <c:dPt>
            <c:idx val="1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176-462A-BF78-7DC98A291FAB}"/>
              </c:ext>
            </c:extLst>
          </c:dPt>
          <c:dPt>
            <c:idx val="17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176-462A-BF78-7DC98A291FAB}"/>
              </c:ext>
            </c:extLst>
          </c:dPt>
          <c:dPt>
            <c:idx val="18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176-462A-BF78-7DC98A291FAB}"/>
              </c:ext>
            </c:extLst>
          </c:dPt>
          <c:dPt>
            <c:idx val="19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176-462A-BF78-7DC98A291FAB}"/>
              </c:ext>
            </c:extLst>
          </c:dPt>
          <c:dPt>
            <c:idx val="2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176-462A-BF78-7DC98A291FAB}"/>
              </c:ext>
            </c:extLst>
          </c:dPt>
          <c:dPt>
            <c:idx val="2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176-462A-BF78-7DC98A291FAB}"/>
              </c:ext>
            </c:extLst>
          </c:dPt>
          <c:dLbls>
            <c:dLbl>
              <c:idx val="5"/>
              <c:layout>
                <c:manualLayout>
                  <c:x val="1.4835259986471099E-2"/>
                  <c:y val="-3.29127177053675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176-462A-BF78-7DC98A291FAB}"/>
                </c:ext>
              </c:extLst>
            </c:dLbl>
            <c:dLbl>
              <c:idx val="6"/>
              <c:layout>
                <c:manualLayout>
                  <c:x val="1.7307803317549525E-2"/>
                  <c:y val="-7.595242547392705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176-462A-BF78-7DC98A291FAB}"/>
                </c:ext>
              </c:extLst>
            </c:dLbl>
            <c:dLbl>
              <c:idx val="7"/>
              <c:layout>
                <c:manualLayout>
                  <c:x val="3.8324421631716926E-2"/>
                  <c:y val="2.1519953559377858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56"/>
                        <a:gd name="adj2" fmla="val -2647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524175487108072E-2"/>
                      <c:h val="6.48856985769186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176-462A-BF78-7DC98A291FA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Feuil2!$A$31:$A$52</c:f>
              <c:strCache>
                <c:ptCount val="22"/>
                <c:pt idx="0">
                  <c:v>LS1</c:v>
                </c:pt>
                <c:pt idx="1">
                  <c:v>LS3</c:v>
                </c:pt>
                <c:pt idx="2">
                  <c:v>LS4</c:v>
                </c:pt>
                <c:pt idx="3">
                  <c:v>LS5</c:v>
                </c:pt>
                <c:pt idx="4">
                  <c:v>LS6</c:v>
                </c:pt>
                <c:pt idx="5">
                  <c:v>LS7</c:v>
                </c:pt>
                <c:pt idx="6">
                  <c:v>LS8</c:v>
                </c:pt>
                <c:pt idx="7">
                  <c:v>LS9</c:v>
                </c:pt>
                <c:pt idx="8">
                  <c:v>PE1</c:v>
                </c:pt>
                <c:pt idx="9">
                  <c:v>PE10</c:v>
                </c:pt>
                <c:pt idx="10">
                  <c:v>PE2</c:v>
                </c:pt>
                <c:pt idx="11">
                  <c:v>PE3</c:v>
                </c:pt>
                <c:pt idx="12">
                  <c:v>PE4</c:v>
                </c:pt>
                <c:pt idx="13">
                  <c:v>PE5</c:v>
                </c:pt>
                <c:pt idx="14">
                  <c:v>PE7</c:v>
                </c:pt>
                <c:pt idx="15">
                  <c:v>PE8</c:v>
                </c:pt>
                <c:pt idx="16">
                  <c:v>PE9</c:v>
                </c:pt>
                <c:pt idx="17">
                  <c:v>SH1</c:v>
                </c:pt>
                <c:pt idx="18">
                  <c:v>SH2</c:v>
                </c:pt>
                <c:pt idx="19">
                  <c:v>SH4</c:v>
                </c:pt>
                <c:pt idx="20">
                  <c:v>SH5</c:v>
                </c:pt>
                <c:pt idx="21">
                  <c:v>SH6</c:v>
                </c:pt>
              </c:strCache>
            </c:strRef>
          </c:cat>
          <c:val>
            <c:numRef>
              <c:f>Feuil2!$B$31:$B$52</c:f>
              <c:numCache>
                <c:formatCode>General</c:formatCode>
                <c:ptCount val="22"/>
                <c:pt idx="0">
                  <c:v>4</c:v>
                </c:pt>
                <c:pt idx="1">
                  <c:v>7</c:v>
                </c:pt>
                <c:pt idx="2">
                  <c:v>5</c:v>
                </c:pt>
                <c:pt idx="3">
                  <c:v>14</c:v>
                </c:pt>
                <c:pt idx="4">
                  <c:v>13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6</c:v>
                </c:pt>
                <c:pt idx="10">
                  <c:v>2</c:v>
                </c:pt>
                <c:pt idx="11">
                  <c:v>13</c:v>
                </c:pt>
                <c:pt idx="12">
                  <c:v>7</c:v>
                </c:pt>
                <c:pt idx="13">
                  <c:v>3</c:v>
                </c:pt>
                <c:pt idx="14">
                  <c:v>2</c:v>
                </c:pt>
                <c:pt idx="15">
                  <c:v>4</c:v>
                </c:pt>
                <c:pt idx="16">
                  <c:v>8</c:v>
                </c:pt>
                <c:pt idx="17">
                  <c:v>1</c:v>
                </c:pt>
                <c:pt idx="18">
                  <c:v>3</c:v>
                </c:pt>
                <c:pt idx="19">
                  <c:v>9</c:v>
                </c:pt>
                <c:pt idx="20">
                  <c:v>1</c:v>
                </c:pt>
                <c:pt idx="2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8176-462A-BF78-7DC98A291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fr-FR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Feuil4!$A$1:$A$28</cx:f>
        <cx:lvl ptCount="28">
          <cx:pt idx="0">PE09</cx:pt>
          <cx:pt idx="1">PE02</cx:pt>
          <cx:pt idx="2">PE04 </cx:pt>
          <cx:pt idx="3">PE10 </cx:pt>
          <cx:pt idx="4">PE03</cx:pt>
          <cx:pt idx="5">LS02</cx:pt>
          <cx:pt idx="6">LS05 </cx:pt>
          <cx:pt idx="7">PE05</cx:pt>
          <cx:pt idx="8">LS01</cx:pt>
          <cx:pt idx="9">LS06</cx:pt>
          <cx:pt idx="10">PE11</cx:pt>
          <cx:pt idx="11">LS08</cx:pt>
          <cx:pt idx="12">SH04</cx:pt>
          <cx:pt idx="13">LS03</cx:pt>
          <cx:pt idx="14">PE08</cx:pt>
          <cx:pt idx="15">LS07</cx:pt>
          <cx:pt idx="16">PE01</cx:pt>
          <cx:pt idx="17">PE07</cx:pt>
          <cx:pt idx="18">LS04</cx:pt>
          <cx:pt idx="19">LS09</cx:pt>
          <cx:pt idx="20">PE06</cx:pt>
          <cx:pt idx="21">SH05</cx:pt>
          <cx:pt idx="22">SH07</cx:pt>
          <cx:pt idx="23">SH03</cx:pt>
          <cx:pt idx="24">SH06</cx:pt>
          <cx:pt idx="25">Multidisciplinary</cx:pt>
          <cx:pt idx="26">SH01</cx:pt>
          <cx:pt idx="27">SH02</cx:pt>
        </cx:lvl>
      </cx:strDim>
      <cx:numDim type="size">
        <cx:f>Feuil4!$B$1:$B$28</cx:f>
        <cx:lvl ptCount="28" formatCode="Standard">
          <cx:pt idx="0">1009</cx:pt>
          <cx:pt idx="1">882</cx:pt>
          <cx:pt idx="2">387</cx:pt>
          <cx:pt idx="3">326</cx:pt>
          <cx:pt idx="4">258</cx:pt>
          <cx:pt idx="5">177</cx:pt>
          <cx:pt idx="6">175</cx:pt>
          <cx:pt idx="7">152</cx:pt>
          <cx:pt idx="8">150</cx:pt>
          <cx:pt idx="9">128</cx:pt>
          <cx:pt idx="10">121</cx:pt>
          <cx:pt idx="11">118</cx:pt>
          <cx:pt idx="12">107</cx:pt>
          <cx:pt idx="13">102</cx:pt>
          <cx:pt idx="14">98</cx:pt>
          <cx:pt idx="15">93</cx:pt>
          <cx:pt idx="16">93</cx:pt>
          <cx:pt idx="17">86</cx:pt>
          <cx:pt idx="18">68</cx:pt>
          <cx:pt idx="19">57</cx:pt>
          <cx:pt idx="20">26</cx:pt>
          <cx:pt idx="21">19</cx:pt>
          <cx:pt idx="22">13</cx:pt>
          <cx:pt idx="23">12</cx:pt>
          <cx:pt idx="24">12</cx:pt>
          <cx:pt idx="25">11</cx:pt>
          <cx:pt idx="26">10</cx:pt>
          <cx:pt idx="27">3</cx:pt>
        </cx:lvl>
      </cx:numDim>
    </cx:data>
  </cx:chartData>
  <cx:chart>
    <cx:plotArea>
      <cx:plotAreaRegion>
        <cx:series layoutId="treemap" uniqueId="{29EFE142-335A-47EC-B6D2-646F382C4E07}">
          <cx:dataPt idx="0">
            <cx:spPr>
              <a:solidFill>
                <a:srgbClr val="FF0000"/>
              </a:solidFill>
            </cx:spPr>
          </cx:dataPt>
          <cx:dataPt idx="1">
            <cx:spPr>
              <a:solidFill>
                <a:srgbClr val="FF0000"/>
              </a:solidFill>
            </cx:spPr>
          </cx:dataPt>
          <cx:dataPt idx="2">
            <cx:spPr>
              <a:solidFill>
                <a:srgbClr val="FF0000"/>
              </a:solidFill>
            </cx:spPr>
          </cx:dataPt>
          <cx:dataPt idx="3">
            <cx:spPr>
              <a:solidFill>
                <a:srgbClr val="FF0000"/>
              </a:solidFill>
            </cx:spPr>
          </cx:dataPt>
          <cx:dataPt idx="4">
            <cx:spPr>
              <a:solidFill>
                <a:srgbClr val="FF0000"/>
              </a:solidFill>
            </cx:spPr>
          </cx:dataPt>
          <cx:dataPt idx="5">
            <cx:spPr>
              <a:solidFill>
                <a:srgbClr val="00B0F0"/>
              </a:solidFill>
            </cx:spPr>
          </cx:dataPt>
          <cx:dataPt idx="6">
            <cx:spPr>
              <a:solidFill>
                <a:srgbClr val="00B0F0"/>
              </a:solidFill>
            </cx:spPr>
          </cx:dataPt>
          <cx:dataPt idx="7">
            <cx:spPr>
              <a:solidFill>
                <a:srgbClr val="FF0000"/>
              </a:solidFill>
            </cx:spPr>
          </cx:dataPt>
          <cx:dataPt idx="8">
            <cx:spPr>
              <a:solidFill>
                <a:srgbClr val="00B0F0"/>
              </a:solidFill>
            </cx:spPr>
          </cx:dataPt>
          <cx:dataPt idx="9">
            <cx:spPr>
              <a:solidFill>
                <a:srgbClr val="00B0F0"/>
              </a:solidFill>
            </cx:spPr>
          </cx:dataPt>
          <cx:dataPt idx="10">
            <cx:spPr>
              <a:solidFill>
                <a:srgbClr val="FF0000"/>
              </a:solidFill>
            </cx:spPr>
          </cx:dataPt>
          <cx:dataPt idx="11">
            <cx:spPr>
              <a:solidFill>
                <a:srgbClr val="00B0F0"/>
              </a:solidFill>
            </cx:spPr>
          </cx:dataPt>
          <cx:dataPt idx="12">
            <cx:spPr>
              <a:solidFill>
                <a:srgbClr val="FFFF00"/>
              </a:solidFill>
            </cx:spPr>
          </cx:dataPt>
          <cx:dataPt idx="13">
            <cx:spPr>
              <a:solidFill>
                <a:srgbClr val="00B0F0"/>
              </a:solidFill>
            </cx:spPr>
          </cx:dataPt>
          <cx:dataPt idx="14">
            <cx:spPr>
              <a:solidFill>
                <a:srgbClr val="FF0000"/>
              </a:solidFill>
            </cx:spPr>
          </cx:dataPt>
          <cx:dataPt idx="15">
            <cx:spPr>
              <a:solidFill>
                <a:srgbClr val="00B0F0"/>
              </a:solidFill>
            </cx:spPr>
          </cx:dataPt>
          <cx:dataPt idx="16">
            <cx:spPr>
              <a:solidFill>
                <a:srgbClr val="FF0000"/>
              </a:solidFill>
            </cx:spPr>
          </cx:dataPt>
          <cx:dataPt idx="17">
            <cx:spPr>
              <a:solidFill>
                <a:srgbClr val="FF0000"/>
              </a:solidFill>
            </cx:spPr>
          </cx:dataPt>
          <cx:dataPt idx="18">
            <cx:spPr>
              <a:solidFill>
                <a:srgbClr val="00B0F0"/>
              </a:solidFill>
            </cx:spPr>
          </cx:dataPt>
          <cx:dataPt idx="19">
            <cx:spPr>
              <a:solidFill>
                <a:srgbClr val="00B0F0"/>
              </a:solidFill>
            </cx:spPr>
          </cx:dataPt>
          <cx:dataPt idx="20">
            <cx:spPr>
              <a:solidFill>
                <a:srgbClr val="FF0000"/>
              </a:solidFill>
            </cx:spPr>
          </cx:dataPt>
          <cx:dataPt idx="21">
            <cx:spPr>
              <a:solidFill>
                <a:srgbClr val="FFFF00"/>
              </a:solidFill>
            </cx:spPr>
          </cx:dataPt>
          <cx:dataPt idx="22">
            <cx:spPr>
              <a:solidFill>
                <a:srgbClr val="FFFF00"/>
              </a:solidFill>
            </cx:spPr>
          </cx:dataPt>
          <cx:dataPt idx="23">
            <cx:spPr>
              <a:solidFill>
                <a:srgbClr val="FFFF00"/>
              </a:solidFill>
            </cx:spPr>
          </cx:dataPt>
          <cx:dataPt idx="24">
            <cx:spPr>
              <a:solidFill>
                <a:srgbClr val="FFFF00"/>
              </a:solidFill>
            </cx:spPr>
          </cx:dataPt>
          <cx:dataPt idx="25">
            <cx:spPr>
              <a:solidFill>
                <a:srgbClr val="92D050"/>
              </a:solidFill>
            </cx:spPr>
          </cx:dataPt>
          <cx:dataPt idx="26">
            <cx:spPr>
              <a:solidFill>
                <a:srgbClr val="FFFF00"/>
              </a:solidFill>
            </cx:spPr>
          </cx:dataPt>
          <cx:dataPt idx="27">
            <cx:spPr>
              <a:solidFill>
                <a:srgbClr val="FFFF00"/>
              </a:solidFill>
            </cx:spPr>
          </cx:dataPt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1" i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 sz="1200" b="1">
                  <a:solidFill>
                    <a:schemeClr val="tx1"/>
                  </a:solidFill>
                </a:endParaRPr>
              </a:p>
            </cx:txPr>
            <cx:visibility seriesName="0" categoryName="1" value="0"/>
            <cx:dataLabel idx="22"/>
            <cx:dataLabel idx="24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000"/>
                  </a:pPr>
                  <a:r>
                    <a:rPr lang="fr-FR" sz="1000" b="1">
                      <a:solidFill>
                        <a:schemeClr val="tx1"/>
                      </a:solidFill>
                    </a:rPr>
                    <a:t>SH06</a:t>
                  </a:r>
                </a:p>
              </cx:txP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26B5-50F8-4AE9-AEA5-BC004C4F4A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14D3EA5-A44E-404C-A9A6-CE9E8E2C83FF}">
      <dgm:prSet phldrT="[Texte]" custT="1"/>
      <dgm:spPr>
        <a:solidFill>
          <a:schemeClr val="bg2">
            <a:lumMod val="2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fr-FR" sz="3200" b="1" dirty="0"/>
            <a:t>185 </a:t>
          </a:r>
          <a:r>
            <a:rPr lang="fr-FR" sz="2100" dirty="0" err="1"/>
            <a:t>Submitted</a:t>
          </a:r>
          <a:r>
            <a:rPr lang="fr-FR" sz="2100" dirty="0"/>
            <a:t> </a:t>
          </a:r>
          <a:r>
            <a:rPr lang="fr-FR" sz="2100" dirty="0" err="1"/>
            <a:t>projects</a:t>
          </a:r>
          <a:endParaRPr lang="fr-FR" sz="2100" dirty="0"/>
        </a:p>
      </dgm:t>
    </dgm:pt>
    <dgm:pt modelId="{AD94BCC9-DF84-4462-A727-1EDEC9D54433}" type="parTrans" cxnId="{DF81019C-BB04-44AD-9B8F-7A7C18D8992E}">
      <dgm:prSet/>
      <dgm:spPr/>
      <dgm:t>
        <a:bodyPr/>
        <a:lstStyle/>
        <a:p>
          <a:endParaRPr lang="fr-FR"/>
        </a:p>
      </dgm:t>
    </dgm:pt>
    <dgm:pt modelId="{17EF1BF2-9E6F-4EB9-9C6B-7817E182614D}" type="sibTrans" cxnId="{DF81019C-BB04-44AD-9B8F-7A7C18D8992E}">
      <dgm:prSet/>
      <dgm:spPr/>
      <dgm:t>
        <a:bodyPr/>
        <a:lstStyle/>
        <a:p>
          <a:endParaRPr lang="fr-FR"/>
        </a:p>
      </dgm:t>
    </dgm:pt>
    <dgm:pt modelId="{F3258202-985D-4E92-9909-1B5B067FE6D8}">
      <dgm:prSet phldrT="[Texte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r-FR" sz="1800" dirty="0"/>
            <a:t>39 </a:t>
          </a:r>
          <a:r>
            <a:rPr lang="fr-FR" sz="1800" dirty="0" err="1"/>
            <a:t>succesfull</a:t>
          </a:r>
          <a:r>
            <a:rPr lang="fr-FR" sz="1800" dirty="0"/>
            <a:t> applications (incl. 32 </a:t>
          </a:r>
          <a:r>
            <a:rPr lang="fr-FR" sz="1800" dirty="0" err="1"/>
            <a:t>laureates</a:t>
          </a:r>
          <a:r>
            <a:rPr lang="fr-FR" sz="1800" dirty="0"/>
            <a:t>)</a:t>
          </a:r>
        </a:p>
      </dgm:t>
    </dgm:pt>
    <dgm:pt modelId="{AA127952-2985-4F90-8389-250DAB88793E}" type="parTrans" cxnId="{22C48DD1-99BA-4590-B188-CC3CA772EDF6}">
      <dgm:prSet/>
      <dgm:spPr/>
      <dgm:t>
        <a:bodyPr/>
        <a:lstStyle/>
        <a:p>
          <a:endParaRPr lang="fr-FR"/>
        </a:p>
      </dgm:t>
    </dgm:pt>
    <dgm:pt modelId="{56F6C4CF-BDC8-4A44-BBAC-CE11C00AEC14}" type="sibTrans" cxnId="{22C48DD1-99BA-4590-B188-CC3CA772EDF6}">
      <dgm:prSet/>
      <dgm:spPr/>
      <dgm:t>
        <a:bodyPr/>
        <a:lstStyle/>
        <a:p>
          <a:endParaRPr lang="fr-FR"/>
        </a:p>
      </dgm:t>
    </dgm:pt>
    <dgm:pt modelId="{B16679F9-0E34-487E-BFB4-55B6ACB07B30}">
      <dgm:prSet phldrT="[Texte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r-FR" sz="2000" b="1" dirty="0">
              <a:solidFill>
                <a:srgbClr val="FF9900"/>
              </a:solidFill>
            </a:rPr>
            <a:t>21% </a:t>
          </a:r>
          <a:r>
            <a:rPr lang="fr-FR" sz="2000" b="1" dirty="0" err="1">
              <a:solidFill>
                <a:srgbClr val="FF9900"/>
              </a:solidFill>
            </a:rPr>
            <a:t>success</a:t>
          </a:r>
          <a:r>
            <a:rPr lang="fr-FR" sz="2000" b="1" dirty="0">
              <a:solidFill>
                <a:srgbClr val="FF9900"/>
              </a:solidFill>
            </a:rPr>
            <a:t> rate </a:t>
          </a:r>
          <a:r>
            <a:rPr lang="fr-FR" sz="1800" dirty="0"/>
            <a:t>(53 </a:t>
          </a:r>
          <a:r>
            <a:rPr lang="fr-FR" sz="1800" dirty="0" err="1"/>
            <a:t>proposals</a:t>
          </a:r>
          <a:r>
            <a:rPr lang="fr-FR" sz="1800" dirty="0"/>
            <a:t> </a:t>
          </a:r>
          <a:r>
            <a:rPr lang="fr-FR" sz="1800" dirty="0" err="1"/>
            <a:t>with</a:t>
          </a:r>
          <a:r>
            <a:rPr lang="fr-FR" sz="1800" dirty="0"/>
            <a:t> </a:t>
          </a:r>
          <a:r>
            <a:rPr lang="fr-FR" sz="1800" dirty="0" err="1"/>
            <a:t>pending</a:t>
          </a:r>
          <a:r>
            <a:rPr lang="fr-FR" sz="1800" dirty="0"/>
            <a:t> </a:t>
          </a:r>
          <a:r>
            <a:rPr lang="fr-FR" sz="1800" dirty="0" err="1"/>
            <a:t>results</a:t>
          </a:r>
          <a:r>
            <a:rPr lang="fr-FR" sz="1800" dirty="0"/>
            <a:t>)</a:t>
          </a:r>
        </a:p>
      </dgm:t>
    </dgm:pt>
    <dgm:pt modelId="{18B23A9B-F8C9-4AF6-ABFF-E10E408A4E7F}" type="parTrans" cxnId="{C16B85E8-6D3E-4A99-AE39-DEBBD13B9626}">
      <dgm:prSet/>
      <dgm:spPr/>
      <dgm:t>
        <a:bodyPr/>
        <a:lstStyle/>
        <a:p>
          <a:endParaRPr lang="fr-FR"/>
        </a:p>
      </dgm:t>
    </dgm:pt>
    <dgm:pt modelId="{662231BA-BBBB-4DB8-8893-AB3EDFDDB859}" type="sibTrans" cxnId="{C16B85E8-6D3E-4A99-AE39-DEBBD13B9626}">
      <dgm:prSet/>
      <dgm:spPr/>
      <dgm:t>
        <a:bodyPr/>
        <a:lstStyle/>
        <a:p>
          <a:endParaRPr lang="fr-FR"/>
        </a:p>
      </dgm:t>
    </dgm:pt>
    <dgm:pt modelId="{9CAF6341-0F9A-4B45-8877-171A46F5A53D}" type="pres">
      <dgm:prSet presAssocID="{55C026B5-50F8-4AE9-AEA5-BC004C4F4AE3}" presName="Name0" presStyleCnt="0">
        <dgm:presLayoutVars>
          <dgm:dir/>
          <dgm:animLvl val="lvl"/>
          <dgm:resizeHandles val="exact"/>
        </dgm:presLayoutVars>
      </dgm:prSet>
      <dgm:spPr/>
    </dgm:pt>
    <dgm:pt modelId="{DF27A1C6-B7FD-4732-8190-43CC4C6D1D89}" type="pres">
      <dgm:prSet presAssocID="{F14D3EA5-A44E-404C-A9A6-CE9E8E2C83FF}" presName="linNode" presStyleCnt="0"/>
      <dgm:spPr/>
    </dgm:pt>
    <dgm:pt modelId="{79165A24-BA8E-441B-9640-A4D3C4BBB4CA}" type="pres">
      <dgm:prSet presAssocID="{F14D3EA5-A44E-404C-A9A6-CE9E8E2C83FF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984693B-5BCF-46E7-82DD-F31846F0D306}" type="pres">
      <dgm:prSet presAssocID="{F14D3EA5-A44E-404C-A9A6-CE9E8E2C83FF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CF99C16-F5F2-40E7-9392-FF7BBA3E928A}" type="presOf" srcId="{F14D3EA5-A44E-404C-A9A6-CE9E8E2C83FF}" destId="{79165A24-BA8E-441B-9640-A4D3C4BBB4CA}" srcOrd="0" destOrd="0" presId="urn:microsoft.com/office/officeart/2005/8/layout/vList5"/>
    <dgm:cxn modelId="{DF81019C-BB04-44AD-9B8F-7A7C18D8992E}" srcId="{55C026B5-50F8-4AE9-AEA5-BC004C4F4AE3}" destId="{F14D3EA5-A44E-404C-A9A6-CE9E8E2C83FF}" srcOrd="0" destOrd="0" parTransId="{AD94BCC9-DF84-4462-A727-1EDEC9D54433}" sibTransId="{17EF1BF2-9E6F-4EB9-9C6B-7817E182614D}"/>
    <dgm:cxn modelId="{A9A681A1-8CB5-4348-8955-23AB67D6F759}" type="presOf" srcId="{B16679F9-0E34-487E-BFB4-55B6ACB07B30}" destId="{0984693B-5BCF-46E7-82DD-F31846F0D306}" srcOrd="0" destOrd="1" presId="urn:microsoft.com/office/officeart/2005/8/layout/vList5"/>
    <dgm:cxn modelId="{86B10AC0-C838-46BA-812C-0BD4BB5517E2}" type="presOf" srcId="{55C026B5-50F8-4AE9-AEA5-BC004C4F4AE3}" destId="{9CAF6341-0F9A-4B45-8877-171A46F5A53D}" srcOrd="0" destOrd="0" presId="urn:microsoft.com/office/officeart/2005/8/layout/vList5"/>
    <dgm:cxn modelId="{57FC9FCC-C3EA-491E-A788-FB6F8E78332E}" type="presOf" srcId="{F3258202-985D-4E92-9909-1B5B067FE6D8}" destId="{0984693B-5BCF-46E7-82DD-F31846F0D306}" srcOrd="0" destOrd="0" presId="urn:microsoft.com/office/officeart/2005/8/layout/vList5"/>
    <dgm:cxn modelId="{22C48DD1-99BA-4590-B188-CC3CA772EDF6}" srcId="{F14D3EA5-A44E-404C-A9A6-CE9E8E2C83FF}" destId="{F3258202-985D-4E92-9909-1B5B067FE6D8}" srcOrd="0" destOrd="0" parTransId="{AA127952-2985-4F90-8389-250DAB88793E}" sibTransId="{56F6C4CF-BDC8-4A44-BBAC-CE11C00AEC14}"/>
    <dgm:cxn modelId="{C16B85E8-6D3E-4A99-AE39-DEBBD13B9626}" srcId="{F14D3EA5-A44E-404C-A9A6-CE9E8E2C83FF}" destId="{B16679F9-0E34-487E-BFB4-55B6ACB07B30}" srcOrd="1" destOrd="0" parTransId="{18B23A9B-F8C9-4AF6-ABFF-E10E408A4E7F}" sibTransId="{662231BA-BBBB-4DB8-8893-AB3EDFDDB859}"/>
    <dgm:cxn modelId="{850710F9-57A3-4B4C-A16C-72F1253106B1}" type="presParOf" srcId="{9CAF6341-0F9A-4B45-8877-171A46F5A53D}" destId="{DF27A1C6-B7FD-4732-8190-43CC4C6D1D89}" srcOrd="0" destOrd="0" presId="urn:microsoft.com/office/officeart/2005/8/layout/vList5"/>
    <dgm:cxn modelId="{FE5383D5-3E20-4132-BE06-1CF981B0D503}" type="presParOf" srcId="{DF27A1C6-B7FD-4732-8190-43CC4C6D1D89}" destId="{79165A24-BA8E-441B-9640-A4D3C4BBB4CA}" srcOrd="0" destOrd="0" presId="urn:microsoft.com/office/officeart/2005/8/layout/vList5"/>
    <dgm:cxn modelId="{47EE030E-FF10-4F1B-A570-4277E5B89693}" type="presParOf" srcId="{DF27A1C6-B7FD-4732-8190-43CC4C6D1D89}" destId="{0984693B-5BCF-46E7-82DD-F31846F0D3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4693B-5BCF-46E7-82DD-F31846F0D306}">
      <dsp:nvSpPr>
        <dsp:cNvPr id="0" name=""/>
        <dsp:cNvSpPr/>
      </dsp:nvSpPr>
      <dsp:spPr>
        <a:xfrm rot="5400000">
          <a:off x="6625800" y="-2843854"/>
          <a:ext cx="702426" cy="6566600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800" kern="1200" dirty="0"/>
            <a:t>39 </a:t>
          </a:r>
          <a:r>
            <a:rPr lang="fr-FR" sz="1800" kern="1200" dirty="0" err="1"/>
            <a:t>succesfull</a:t>
          </a:r>
          <a:r>
            <a:rPr lang="fr-FR" sz="1800" kern="1200" dirty="0"/>
            <a:t> applications (incl. 32 </a:t>
          </a:r>
          <a:r>
            <a:rPr lang="fr-FR" sz="1800" kern="1200" dirty="0" err="1"/>
            <a:t>laureates</a:t>
          </a:r>
          <a:r>
            <a:rPr lang="fr-FR" sz="18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b="1" kern="1200" dirty="0">
              <a:solidFill>
                <a:srgbClr val="FF9900"/>
              </a:solidFill>
            </a:rPr>
            <a:t>21% </a:t>
          </a:r>
          <a:r>
            <a:rPr lang="fr-FR" sz="2000" b="1" kern="1200" dirty="0" err="1">
              <a:solidFill>
                <a:srgbClr val="FF9900"/>
              </a:solidFill>
            </a:rPr>
            <a:t>success</a:t>
          </a:r>
          <a:r>
            <a:rPr lang="fr-FR" sz="2000" b="1" kern="1200" dirty="0">
              <a:solidFill>
                <a:srgbClr val="FF9900"/>
              </a:solidFill>
            </a:rPr>
            <a:t> rate </a:t>
          </a:r>
          <a:r>
            <a:rPr lang="fr-FR" sz="1800" kern="1200" dirty="0"/>
            <a:t>(53 </a:t>
          </a:r>
          <a:r>
            <a:rPr lang="fr-FR" sz="1800" kern="1200" dirty="0" err="1"/>
            <a:t>proposals</a:t>
          </a:r>
          <a:r>
            <a:rPr lang="fr-FR" sz="1800" kern="1200" dirty="0"/>
            <a:t> </a:t>
          </a:r>
          <a:r>
            <a:rPr lang="fr-FR" sz="1800" kern="1200" dirty="0" err="1"/>
            <a:t>with</a:t>
          </a:r>
          <a:r>
            <a:rPr lang="fr-FR" sz="1800" kern="1200" dirty="0"/>
            <a:t> </a:t>
          </a:r>
          <a:r>
            <a:rPr lang="fr-FR" sz="1800" kern="1200" dirty="0" err="1"/>
            <a:t>pending</a:t>
          </a:r>
          <a:r>
            <a:rPr lang="fr-FR" sz="1800" kern="1200" dirty="0"/>
            <a:t> </a:t>
          </a:r>
          <a:r>
            <a:rPr lang="fr-FR" sz="1800" kern="1200" dirty="0" err="1"/>
            <a:t>results</a:t>
          </a:r>
          <a:r>
            <a:rPr lang="fr-FR" sz="1800" kern="1200" dirty="0"/>
            <a:t>)</a:t>
          </a:r>
        </a:p>
      </dsp:txBody>
      <dsp:txXfrm rot="-5400000">
        <a:off x="3693713" y="122523"/>
        <a:ext cx="6532310" cy="633846"/>
      </dsp:txXfrm>
    </dsp:sp>
    <dsp:sp modelId="{79165A24-BA8E-441B-9640-A4D3C4BBB4CA}">
      <dsp:nvSpPr>
        <dsp:cNvPr id="0" name=""/>
        <dsp:cNvSpPr/>
      </dsp:nvSpPr>
      <dsp:spPr>
        <a:xfrm>
          <a:off x="0" y="429"/>
          <a:ext cx="3693713" cy="878032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185 </a:t>
          </a:r>
          <a:r>
            <a:rPr lang="fr-FR" sz="2100" kern="1200" dirty="0" err="1"/>
            <a:t>Submitted</a:t>
          </a:r>
          <a:r>
            <a:rPr lang="fr-FR" sz="2100" kern="1200" dirty="0"/>
            <a:t> </a:t>
          </a:r>
          <a:r>
            <a:rPr lang="fr-FR" sz="2100" kern="1200" dirty="0" err="1"/>
            <a:t>projects</a:t>
          </a:r>
          <a:endParaRPr lang="fr-FR" sz="2100" kern="1200" dirty="0"/>
        </a:p>
      </dsp:txBody>
      <dsp:txXfrm>
        <a:off x="42862" y="43291"/>
        <a:ext cx="3607989" cy="792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0.35244</cdr:x>
      <cdr:y>0.89251</cdr:y>
    </cdr:from>
    <cdr:to>
      <cdr:x>0.57198</cdr:x>
      <cdr:y>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BB3E0DDF-572D-4A5D-83B3-225855F550E0}"/>
            </a:ext>
          </a:extLst>
        </cdr:cNvPr>
        <cdr:cNvSpPr txBox="1"/>
      </cdr:nvSpPr>
      <cdr:spPr>
        <a:xfrm xmlns:a="http://schemas.openxmlformats.org/drawingml/2006/main">
          <a:off x="2061020" y="3378687"/>
          <a:ext cx="1283854" cy="406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0.02363</cdr:x>
      <cdr:y>0.03668</cdr:y>
    </cdr:from>
    <cdr:to>
      <cdr:x>0.37811</cdr:x>
      <cdr:y>0.26426</cdr:y>
    </cdr:to>
    <cdr:sp macro="" textlink="">
      <cdr:nvSpPr>
        <cdr:cNvPr id="2" name="ZoneTexte 4">
          <a:extLst xmlns:a="http://schemas.openxmlformats.org/drawingml/2006/main">
            <a:ext uri="{FF2B5EF4-FFF2-40B4-BE49-F238E27FC236}">
              <a16:creationId xmlns:a16="http://schemas.microsoft.com/office/drawing/2014/main" id="{37B258E8-436F-47CD-88EA-6C441943709D}"/>
            </a:ext>
          </a:extLst>
        </cdr:cNvPr>
        <cdr:cNvSpPr txBox="1"/>
      </cdr:nvSpPr>
      <cdr:spPr>
        <a:xfrm xmlns:a="http://schemas.openxmlformats.org/drawingml/2006/main">
          <a:off x="240075" y="178580"/>
          <a:ext cx="3601435" cy="11079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24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+mn-cs"/>
            </a:defRPr>
          </a:pPr>
          <a:r>
            <a:rPr lang="fr-FR" b="1" dirty="0">
              <a:solidFill>
                <a:srgbClr val="FFC000"/>
              </a:solidFill>
            </a:rPr>
            <a:t>SH </a:t>
          </a:r>
          <a:r>
            <a:rPr lang="fr-FR" sz="2400" b="1" dirty="0">
              <a:solidFill>
                <a:srgbClr val="FFC000"/>
              </a:solidFill>
            </a:rPr>
            <a:t>panels:</a:t>
          </a:r>
          <a:br>
            <a:rPr lang="fr-FR" sz="2400" b="1">
              <a:solidFill>
                <a:srgbClr val="FFC000"/>
              </a:solidFill>
            </a:rPr>
          </a:br>
          <a:r>
            <a:rPr lang="fr-FR" sz="2400" b="1">
              <a:solidFill>
                <a:srgbClr val="FFC000"/>
              </a:solidFill>
            </a:rPr>
            <a:t>18%</a:t>
          </a:r>
          <a:endParaRPr lang="fr-FR" sz="2400" b="1" dirty="0">
            <a:solidFill>
              <a:srgbClr val="FFC000"/>
            </a:solidFill>
          </a:endParaRPr>
        </a:p>
        <a:p xmlns:a="http://schemas.openxmlformats.org/drawingml/2006/main">
          <a:pPr algn="ctr" rtl="0">
            <a:defRPr sz="24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+mn-cs"/>
            </a:defRPr>
          </a:pPr>
          <a:endParaRPr lang="fr-FR" sz="1800" dirty="0">
            <a:solidFill>
              <a:srgbClr val="FFC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11DDAF5-0817-48DD-A27A-E9248407BD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2A39F9-FD86-4B8A-94F9-6ABC47CF71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54A47-A822-4156-A8B7-005C6F77DBDD}" type="datetimeFigureOut">
              <a:rPr lang="fr-FR" smtClean="0"/>
              <a:t>16/12/2024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18F0D0-1921-431C-A55B-A483DEE53F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99E70C-D2CF-4C02-9F09-5A73075C21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6209-CAB2-4492-A64B-149E74FF1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45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73F7-A08A-4CD4-8F6D-4B6EB2410C4C}" type="datetimeFigureOut">
              <a:rPr lang="fr-FR" smtClean="0"/>
              <a:t>16/12/2024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697DA-FDF2-4300-B43D-47590B35E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9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Dautriche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ThoughtOrigins</a:t>
            </a:r>
            <a:r>
              <a:rPr lang="fr-FR" b="1" dirty="0"/>
              <a:t> :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Formative and Evolutionary Origins of the Language of Thought.</a:t>
            </a:r>
            <a:endParaRPr lang="en-GB" sz="110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Sulpis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Deep</a:t>
            </a:r>
            <a:r>
              <a:rPr lang="fr-FR" b="1" dirty="0"/>
              <a:t>-C</a:t>
            </a:r>
            <a:r>
              <a:rPr lang="fr-FR" dirty="0"/>
              <a:t> 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Geosciences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Maude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Gratuze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b="1" dirty="0" err="1"/>
              <a:t>SynApoE</a:t>
            </a:r>
            <a:r>
              <a:rPr lang="fr-FR" b="1" dirty="0"/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Mechanisms of Synaptic Degeneration in Alzheimer’s Disease.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Henriot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PoC):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HistText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 and Power Networks in Modern Urban China.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Strijkers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LaDy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in Dyads: Connecting Linguistic and Neural Alignment.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604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Except POC</a:t>
            </a:r>
          </a:p>
          <a:p>
            <a:r>
              <a:rPr lang="en-GB" dirty="0"/>
              <a:t>Total 23 participants in 2024 (limited number of places to 8 per session)</a:t>
            </a:r>
          </a:p>
          <a:p>
            <a:r>
              <a:rPr lang="en-GB" dirty="0"/>
              <a:t>External coach fees kindly offered by </a:t>
            </a:r>
            <a:r>
              <a:rPr lang="en-GB" dirty="0" err="1"/>
              <a:t>CERCle</a:t>
            </a:r>
            <a:endParaRPr lang="en-GB" dirty="0"/>
          </a:p>
          <a:p>
            <a:r>
              <a:rPr lang="en-GB" dirty="0"/>
              <a:t>Hands on approach, exercises on site for candidates advanced in their project conceptualization and writing</a:t>
            </a:r>
          </a:p>
          <a:p>
            <a:r>
              <a:rPr lang="en-GB" dirty="0"/>
              <a:t>Workshops and Coach’s method are highly appreciated by participants and methos is proven a success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106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5+ because results are not final yet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94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Dautriche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ThoughtOrigins</a:t>
            </a:r>
            <a:r>
              <a:rPr lang="fr-FR" b="1" dirty="0"/>
              <a:t> :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Formative and Evolutionary Origins of the Language of Thought.</a:t>
            </a:r>
            <a:endParaRPr lang="en-GB" sz="110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Sulpis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Deep</a:t>
            </a:r>
            <a:r>
              <a:rPr lang="fr-FR" b="1" dirty="0"/>
              <a:t>-C</a:t>
            </a:r>
            <a:r>
              <a:rPr lang="fr-FR" dirty="0"/>
              <a:t> 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Geosciences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Maude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Gratuze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b="1" dirty="0" err="1"/>
              <a:t>SynApoE</a:t>
            </a:r>
            <a:r>
              <a:rPr lang="fr-FR" b="1" dirty="0"/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Mechanisms of Synaptic Degeneration in Alzheimer’s Disease.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Henriot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PoC):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HistText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 and Power Networks in Modern Urban China.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Strijkers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LaDy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in Dyads: Connecting Linguistic and Neural Alignment.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49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Dautriche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ThoughtOrigins</a:t>
            </a:r>
            <a:r>
              <a:rPr lang="fr-FR" b="1" dirty="0"/>
              <a:t> :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Formative and Evolutionary Origins of the Language of Thought.</a:t>
            </a:r>
            <a:endParaRPr lang="en-GB" sz="110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Sulpis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Deep</a:t>
            </a:r>
            <a:r>
              <a:rPr lang="fr-FR" b="1" dirty="0"/>
              <a:t>-C</a:t>
            </a:r>
            <a:r>
              <a:rPr lang="fr-FR" dirty="0"/>
              <a:t> 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Geosciences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Maude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Gratuze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b="1" dirty="0" err="1"/>
              <a:t>SynApoE</a:t>
            </a:r>
            <a:r>
              <a:rPr lang="fr-FR" b="1" dirty="0"/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Mechanisms of Synaptic Degeneration in Alzheimer’s Disease.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Henriot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PoC): ENPMUC 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 and Power Networks in Modern Urban China.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Strijkers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LaDy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in Dyads: Connecting Linguistic and Neural Alignment.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62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Dautriche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ThoughtOrigins</a:t>
            </a:r>
            <a:r>
              <a:rPr lang="fr-FR" b="1" dirty="0"/>
              <a:t> :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Formative and Evolutionary Origins of the Language of Thought.</a:t>
            </a:r>
            <a:endParaRPr lang="en-GB" sz="110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Sulpis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Deep</a:t>
            </a:r>
            <a:r>
              <a:rPr lang="fr-FR" b="1" dirty="0"/>
              <a:t>-C</a:t>
            </a:r>
            <a:r>
              <a:rPr lang="fr-FR" dirty="0"/>
              <a:t> 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Geosciences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Maude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Gratuze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b="1" dirty="0" err="1"/>
              <a:t>SynApoE</a:t>
            </a:r>
            <a:r>
              <a:rPr lang="fr-FR" b="1" dirty="0"/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Mechanisms of Synaptic Degeneration in Alzheimer’s Disease.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Henriot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PoC):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HistText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 and Power Networks in Modern Urban China.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Strijkers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LaDy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in Dyads: Connecting Linguistic and Neural Alignment.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8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Dautriche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ThoughtOrigins</a:t>
            </a:r>
            <a:r>
              <a:rPr lang="fr-FR" b="1" dirty="0"/>
              <a:t> :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Formative and Evolutionary Origins of the Language of Thought.</a:t>
            </a:r>
            <a:endParaRPr lang="en-GB" sz="110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Sulpis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fr-FR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fr-FR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/>
              <a:t>Deep</a:t>
            </a:r>
            <a:r>
              <a:rPr lang="fr-FR" b="1" dirty="0"/>
              <a:t>-C</a:t>
            </a:r>
            <a:r>
              <a:rPr lang="fr-FR" dirty="0"/>
              <a:t> </a:t>
            </a:r>
            <a:r>
              <a:rPr lang="fr-FR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Geosciences</a:t>
            </a:r>
            <a:r>
              <a:rPr lang="fr-FR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Maude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Gratuze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b="1" dirty="0" err="1"/>
              <a:t>SynApoE</a:t>
            </a:r>
            <a:r>
              <a:rPr lang="fr-FR" b="1" dirty="0"/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Mechanisms of Synaptic Degeneration in Alzheimer’s Disease.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Henriot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PoC):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HistText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 and Power Networks in Modern Urban China.</a:t>
            </a:r>
            <a:endParaRPr lang="en-GB" sz="1100" b="0" i="1" dirty="0">
              <a:solidFill>
                <a:srgbClr val="3B383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Strijkers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(ERC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GB" sz="1200" b="1" dirty="0" err="1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LaDy</a:t>
            </a:r>
            <a:r>
              <a:rPr lang="en-GB" sz="1200" b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3B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Language in Dyads: Connecting Linguistic and Neural Alignment.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0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local ERC stars, of which we are immensely proud and who we strive to support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11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40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11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94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UPDATE FOR 2024 </a:t>
            </a:r>
            <a:r>
              <a:rPr lang="en-US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(Joana updated number of panel members)</a:t>
            </a:r>
            <a:endParaRPr lang="en-US" sz="1200" b="1" i="0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92 ERC projects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site since the launch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European Research Council (ERC) in 2007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 ERC projects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Horizon Europe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(2021-2028)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 ERC projects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Horizon 2020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(2014-2020)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 ERC projects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FP7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(2007-2014)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projects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benefited from an ERC Proof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project in the H2020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endParaRPr lang="fr-FR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22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Return = was done during FP7 and H2020, interrupted due to lack of human resources; the process of picking up the work where it was stopped has started.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131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participants, including SSH</a:t>
            </a:r>
          </a:p>
          <a:p>
            <a:r>
              <a:rPr lang="en-GB" dirty="0"/>
              <a:t>This event was entirely conceptualized by the </a:t>
            </a:r>
            <a:r>
              <a:rPr lang="en-GB" dirty="0" err="1"/>
              <a:t>CERCle</a:t>
            </a:r>
            <a:r>
              <a:rPr lang="en-GB" dirty="0"/>
              <a:t> and MER team and was a success – we received very positive feedback from the participants and will certainly repeat 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97DA-FDF2-4300-B43D-47590B35EBA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98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F5E2A-D072-497E-AD48-B4D8A74A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FED528-531B-441A-A23A-467FF460D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425855-806D-456A-B45B-171A2348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136525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612709-E04D-4DBD-AE54-3D83657A4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A4CAB4-2752-480D-BB73-2FEED3D408FC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5A0F1C-9E89-419C-A165-81C10B85A84A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AC9F99-4911-4A47-8B14-94769A33900A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8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FB718-C777-4BB4-8386-1A189731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352302-E603-422E-B890-9A033EF24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00A84A-6CDE-4C40-9189-E52D25B5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D9AF-4E46-4B3E-AE5C-1511E1791669}" type="datetimeFigureOut">
              <a:rPr lang="fr-FR" smtClean="0"/>
              <a:t>16/12/2024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78A61-57DB-4F23-BE46-7FD9143F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E2B86-F1F7-4C28-9FF9-BF2C5E09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73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DF8063-7D46-42ED-AA3A-07D23A6F9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FC7800-FCA7-424F-B9CE-3E5EBA4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6C8A80-3948-431F-B3F5-73760858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D9AF-4E46-4B3E-AE5C-1511E1791669}" type="datetimeFigureOut">
              <a:rPr lang="fr-FR" smtClean="0"/>
              <a:t>16/12/2024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773888-33DF-40D8-A259-5E986278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77E80B-A08E-491E-AE4E-ACFE0653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21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AD4CE4-1599-4B24-A6A7-A2357C6535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65F114-CCCC-4D34-9576-68D7B7AACCE3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D491980-5BDC-4523-9896-029E0EFD0731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364F84F-08A9-4420-BE75-C73FA5243A75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70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1C3ED6-C956-458C-B701-0C5F5E942B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80A6E1-9F07-4C6E-85E8-0DC551833F6A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ADEE89A-93BD-4946-842F-96465AF50DC9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358F5C-51FA-4539-A9AF-1806AEA1B1D6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9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62580" y="1686170"/>
            <a:ext cx="981982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Comité de pilotage</a:t>
            </a:r>
          </a:p>
        </p:txBody>
      </p:sp>
      <p:sp>
        <p:nvSpPr>
          <p:cNvPr id="5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F73E-D302-7A49-9D49-5CFFB39DEAD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0B6847-780F-40CC-9C2D-6FE1AA968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0D710A-CE6C-4055-BE05-EFE31E85950B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3E86C3F-283E-4AE7-9366-52951130D1EE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6D02F89-B4C6-48D7-8AF9-84996BC14FEF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18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C0F7A-3AC0-4F75-90B2-3AC879C7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5A44-7BD4-4C61-BEC0-3D1D43D39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EADC4A-CD5B-4888-98ED-931867BB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075" y="89694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36FA59-9499-4AA8-84AE-CBCBEEF23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30A0B0-D223-4363-BC6A-FC39C9756C2C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B86F302-B4DB-4D6D-BB3E-C169853F994C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D0B180-1AD2-454D-AD55-848DAA0F0BCF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45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9E57F-B624-4E12-BC94-63AA4695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421B3B-002E-4B8B-9BAB-DB88C9C22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F79DB-A335-4D46-A8A5-6CBB9F9F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117475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E4FECE-2C6E-44AA-BED1-55A4EC8C3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459172-4556-466E-9A92-3E88CF6EB366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A1CEAED-1C67-4440-8145-54E669BCAD64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C98D1B1-D435-42D5-97DD-D24721E6BA1C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4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BCA65-F2E3-4246-9325-17495C4D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F2CB48-7E8C-485E-B196-407A90E6F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575A4F-A46F-45FA-A2A7-8E74E5E76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A67EBE-F634-405A-8DAD-AEC26D9A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315912"/>
            <a:ext cx="47625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1B8D83-165F-4DD2-9368-2A6CB40AE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97979B3-B2F7-466D-ACE5-85EC8804F68C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5383CD6-56C7-4DC2-956C-1CD5E2FBE3AE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0D28643-3CDC-4C1B-94BB-43DC49776E10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7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8F255-29CE-4C40-8914-BA83F0C2D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C27EA2-9313-4FE1-8ACD-D803E488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A949D6-E840-42BF-9C50-2A703F374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3ECC3E-ACFB-424F-AEDA-8D263BAC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C8724A-E9E9-4FB7-AF1A-6611F223A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52F112-DA48-4814-AD20-E7265FDB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950" y="191478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3C35B2-1A05-40E2-B17D-D55B6B8DD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D200C9-BC4D-4E27-A70D-4AFDE2D376C7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17F4EA1-0F86-4104-945F-05272AA05D94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3623D94-754A-4459-925C-48DFF2FAB6D9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4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7994B-91FF-4743-A0AC-F7939F28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46B70E-F0EA-48C9-8862-1981A55A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182562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D50FCD-06EE-4CC2-888A-A23958D4C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9424D8-0471-4848-9413-2ACE2CAA2E38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3971D-9678-4D55-AD53-B2BA708B8708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8D8847C-250C-458B-B3C8-82F5729F1F70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7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50FA9D-B4F5-4993-AB3E-65E15FE7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165100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B17760-3948-4644-9831-9F00090DB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9D8271-EBD2-482B-9B08-E0E39DCC9760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F5F24EF-AC28-4C93-BF91-7AB1431CF34E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590AAC7-5FAA-4D08-BCB6-087A56B22A95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84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BC42A-B2F3-47BE-9B85-345250A0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0C42A-5180-48CC-B4BC-B41C98ED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8A37F0-C465-4EF7-8326-51C6DE740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C6CCDA-43B3-484E-A82E-68986F3D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274637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9973C5-7C24-4053-9667-98A91A048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8B0A246-0776-4190-BAF6-776AB8011467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CADEA54-CAFE-44D7-A113-D3A330AE65C6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9C361-E5A6-4558-8047-3312655B2F5E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4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31285-183E-4720-9FE7-1E9F9FB7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5B841D-22FA-49A9-B058-5ADCF6ED7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E24313-0F1F-4002-80E6-67DB0AB41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792AE2-1098-43B5-9FCE-1B5C2001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850" y="274637"/>
            <a:ext cx="2743200" cy="365125"/>
          </a:xfrm>
        </p:spPr>
        <p:txBody>
          <a:bodyPr/>
          <a:lstStyle/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12EAF0-5251-4F4A-AD12-43F2650AA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37BAE6-3446-4FA7-A856-8F5E271C1FF1}"/>
              </a:ext>
            </a:extLst>
          </p:cNvPr>
          <p:cNvSpPr txBox="1"/>
          <p:nvPr userDrawn="1"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72DFA3B-95C7-4955-8162-2C23B47F47B1}"/>
              </a:ext>
            </a:extLst>
          </p:cNvPr>
          <p:cNvCxnSpPr/>
          <p:nvPr userDrawn="1"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02F07-C4B2-4C99-888B-AF3430A96526}"/>
              </a:ext>
            </a:extLst>
          </p:cNvPr>
          <p:cNvSpPr/>
          <p:nvPr userDrawn="1"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83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CEC4C2-4549-41D0-A3F9-96AFB2D0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AB67E2-63D6-4F37-BF88-890822157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2305F6-68AE-4E4D-A705-59F52AA31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D9AF-4E46-4B3E-AE5C-1511E1791669}" type="datetimeFigureOut">
              <a:rPr lang="fr-FR" smtClean="0"/>
              <a:t>16/12/2024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FBEF8-1853-455F-BE63-382707575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A1A832-E478-4399-A011-5100693A6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2DFF2-0B3E-4442-93C8-89F3C86D63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51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1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archives-ouvertes.fr/CERCLE/page/liste-des-erc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s://mission-europe-recherche.fr/fr/actualites" TargetMode="External"/><Relationship Id="rId4" Type="http://schemas.openxmlformats.org/officeDocument/2006/relationships/hyperlink" Target="https://www.univ-amu.fr/en/public/circle-club-erc-aix-marseille-sit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new-icon-new-icon-sign-149791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12" Type="http://schemas.openxmlformats.org/officeDocument/2006/relationships/hyperlink" Target="https://pixabay.com/en/new-icon-new-icon-sign-149791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pixabay.com/en/new-icon-new-icon-sign-149791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pixabay.com/en/new-icon-new-icon-sign-149791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image" Target="../media/image14.jpg"/><Relationship Id="rId5" Type="http://schemas.openxmlformats.org/officeDocument/2006/relationships/image" Target="../media/image9.jpg"/><Relationship Id="rId10" Type="http://schemas.openxmlformats.org/officeDocument/2006/relationships/image" Target="../media/image13.jpg"/><Relationship Id="rId4" Type="http://schemas.openxmlformats.org/officeDocument/2006/relationships/image" Target="../media/image8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5FE83B-35F1-4B56-A4ED-570EE561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658"/>
            <a:ext cx="9144000" cy="6134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76070-E804-4A43-BFFF-74E593DEB7B0}"/>
              </a:ext>
            </a:extLst>
          </p:cNvPr>
          <p:cNvSpPr/>
          <p:nvPr/>
        </p:nvSpPr>
        <p:spPr>
          <a:xfrm>
            <a:off x="3448050" y="1981200"/>
            <a:ext cx="5638800" cy="259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E8715B-5742-4184-9E15-6268B3EE5632}"/>
              </a:ext>
            </a:extLst>
          </p:cNvPr>
          <p:cNvSpPr txBox="1"/>
          <p:nvPr/>
        </p:nvSpPr>
        <p:spPr>
          <a:xfrm>
            <a:off x="3333750" y="2111037"/>
            <a:ext cx="4942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5</a:t>
            </a:r>
            <a:r>
              <a:rPr lang="en-GB" sz="2400" b="1" baseline="30000" dirty="0">
                <a:solidFill>
                  <a:srgbClr val="002060"/>
                </a:solidFill>
              </a:rPr>
              <a:t>th</a:t>
            </a:r>
            <a:r>
              <a:rPr lang="en-GB" sz="2400" b="1" dirty="0">
                <a:solidFill>
                  <a:srgbClr val="002060"/>
                </a:solidFill>
              </a:rPr>
              <a:t> Plenary session </a:t>
            </a:r>
            <a:r>
              <a:rPr lang="en-GB" sz="2400" b="1" dirty="0" err="1">
                <a:solidFill>
                  <a:srgbClr val="002060"/>
                </a:solidFill>
              </a:rPr>
              <a:t>CERCle</a:t>
            </a:r>
            <a:endParaRPr lang="en-GB" sz="2400" b="1" dirty="0">
              <a:solidFill>
                <a:srgbClr val="002060"/>
              </a:solidFill>
            </a:endParaRPr>
          </a:p>
          <a:p>
            <a:pPr algn="ctr"/>
            <a:r>
              <a:rPr lang="en-GB" sz="1600" dirty="0">
                <a:solidFill>
                  <a:srgbClr val="002060"/>
                </a:solidFill>
              </a:rPr>
              <a:t>The Aix-Marseille ERC Club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r>
              <a:rPr lang="en-GB" sz="1400" b="1" dirty="0" err="1">
                <a:solidFill>
                  <a:srgbClr val="002060"/>
                </a:solidFill>
              </a:rPr>
              <a:t>Pharo</a:t>
            </a:r>
            <a:r>
              <a:rPr lang="en-GB" sz="1400" b="1" dirty="0">
                <a:solidFill>
                  <a:srgbClr val="002060"/>
                </a:solidFill>
              </a:rPr>
              <a:t> Palace – Amphitheatre “</a:t>
            </a:r>
            <a:r>
              <a:rPr lang="en-GB" sz="1400" b="1" dirty="0" err="1">
                <a:solidFill>
                  <a:srgbClr val="002060"/>
                </a:solidFill>
              </a:rPr>
              <a:t>Gastaut</a:t>
            </a:r>
            <a:r>
              <a:rPr lang="en-GB" sz="1400" b="1" dirty="0">
                <a:solidFill>
                  <a:srgbClr val="002060"/>
                </a:solidFill>
              </a:rPr>
              <a:t>” – 16 December 14h-17h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  <a:p>
            <a:pPr algn="ctr"/>
            <a:r>
              <a:rPr lang="en-GB" sz="1400" dirty="0">
                <a:solidFill>
                  <a:srgbClr val="002060"/>
                </a:solidFill>
              </a:rPr>
              <a:t>With </a:t>
            </a:r>
            <a:r>
              <a:rPr lang="en-GB" sz="1400" b="1" dirty="0">
                <a:solidFill>
                  <a:srgbClr val="002060"/>
                </a:solidFill>
              </a:rPr>
              <a:t>Professor Gerd </a:t>
            </a:r>
            <a:r>
              <a:rPr lang="en-GB" sz="1400" b="1" dirty="0" err="1">
                <a:solidFill>
                  <a:srgbClr val="002060"/>
                </a:solidFill>
              </a:rPr>
              <a:t>Gigerenzer</a:t>
            </a:r>
            <a:endParaRPr lang="en-GB" sz="1400" b="1" dirty="0">
              <a:solidFill>
                <a:srgbClr val="002060"/>
              </a:solidFill>
            </a:endParaRPr>
          </a:p>
          <a:p>
            <a:pPr algn="ctr"/>
            <a:r>
              <a:rPr lang="en-GB" sz="1400" dirty="0">
                <a:solidFill>
                  <a:srgbClr val="002060"/>
                </a:solidFill>
              </a:rPr>
              <a:t>Vice-President for Humanities at the European Research Council</a:t>
            </a:r>
          </a:p>
        </p:txBody>
      </p:sp>
    </p:spTree>
    <p:extLst>
      <p:ext uri="{BB962C8B-B14F-4D97-AF65-F5344CB8AC3E}">
        <p14:creationId xmlns:p14="http://schemas.microsoft.com/office/powerpoint/2010/main" val="239876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228F94E-25BC-41AD-906C-36656317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-19981"/>
            <a:ext cx="10515600" cy="917604"/>
          </a:xfrm>
        </p:spPr>
        <p:txBody>
          <a:bodyPr/>
          <a:lstStyle/>
          <a:p>
            <a:pPr algn="ctr"/>
            <a:r>
              <a:rPr lang="fr-FR" sz="3200" b="1" dirty="0">
                <a:latin typeface="+mn-lt"/>
                <a:ea typeface="+mn-ea"/>
                <a:cs typeface="+mn-cs"/>
              </a:rPr>
              <a:t>List of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Laureates</a:t>
            </a:r>
            <a:r>
              <a:rPr lang="fr-FR" sz="3200" b="1" dirty="0">
                <a:latin typeface="+mn-lt"/>
                <a:ea typeface="+mn-ea"/>
                <a:cs typeface="+mn-cs"/>
              </a:rPr>
              <a:t> &amp; profile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B1DFBA2B-0904-4EB7-B365-8428E32BD5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915381-21D0-4F66-9378-32D3A991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6" t="34471" r="28915"/>
          <a:stretch/>
        </p:blipFill>
        <p:spPr>
          <a:xfrm>
            <a:off x="533399" y="2437328"/>
            <a:ext cx="4925801" cy="32489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106C7E-D10F-4D59-B3C9-170982F97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3" b="19980"/>
          <a:stretch/>
        </p:blipFill>
        <p:spPr>
          <a:xfrm>
            <a:off x="2427367" y="778620"/>
            <a:ext cx="6477227" cy="279737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D8D280-AB9F-4FB5-A1C3-6AD77073A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0" r="27233" b="5898"/>
          <a:stretch/>
        </p:blipFill>
        <p:spPr>
          <a:xfrm>
            <a:off x="6498674" y="2564597"/>
            <a:ext cx="5551907" cy="3612366"/>
          </a:xfrm>
          <a:prstGeom prst="rect">
            <a:avLst/>
          </a:prstGeom>
        </p:spPr>
      </p:pic>
      <p:sp>
        <p:nvSpPr>
          <p:cNvPr id="22" name="Bulle narrative : rectangle 21">
            <a:extLst>
              <a:ext uri="{FF2B5EF4-FFF2-40B4-BE49-F238E27FC236}">
                <a16:creationId xmlns:a16="http://schemas.microsoft.com/office/drawing/2014/main" id="{53810863-0CE7-4734-883B-68B5055FCCE6}"/>
              </a:ext>
            </a:extLst>
          </p:cNvPr>
          <p:cNvSpPr/>
          <p:nvPr/>
        </p:nvSpPr>
        <p:spPr>
          <a:xfrm>
            <a:off x="9546772" y="255995"/>
            <a:ext cx="2351314" cy="1679094"/>
          </a:xfrm>
          <a:prstGeom prst="wedgeRectCallout">
            <a:avLst>
              <a:gd name="adj1" fmla="val -71759"/>
              <a:gd name="adj2" fmla="val 9686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Site MER</a:t>
            </a:r>
            <a:br>
              <a:rPr lang="fr-FR" dirty="0"/>
            </a:br>
            <a:r>
              <a:rPr lang="fr-FR" dirty="0"/>
              <a:t>https://mission-europe-recherche.fr/fr/projets-laureats</a:t>
            </a:r>
          </a:p>
        </p:txBody>
      </p:sp>
      <p:sp>
        <p:nvSpPr>
          <p:cNvPr id="24" name="Bulle narrative : rectangle 23">
            <a:extLst>
              <a:ext uri="{FF2B5EF4-FFF2-40B4-BE49-F238E27FC236}">
                <a16:creationId xmlns:a16="http://schemas.microsoft.com/office/drawing/2014/main" id="{7707CFC5-B6CB-4462-843B-4BA78D0B64F5}"/>
              </a:ext>
            </a:extLst>
          </p:cNvPr>
          <p:cNvSpPr/>
          <p:nvPr/>
        </p:nvSpPr>
        <p:spPr>
          <a:xfrm>
            <a:off x="1741714" y="5344885"/>
            <a:ext cx="2351314" cy="1428649"/>
          </a:xfrm>
          <a:prstGeom prst="wedgeRectCallout">
            <a:avLst>
              <a:gd name="adj1" fmla="val 46297"/>
              <a:gd name="adj2" fmla="val -96163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Site HAL </a:t>
            </a:r>
            <a:r>
              <a:rPr lang="fr-FR" dirty="0" err="1"/>
              <a:t>CERCLe</a:t>
            </a:r>
            <a:br>
              <a:rPr lang="fr-FR" dirty="0"/>
            </a:br>
            <a:r>
              <a:rPr lang="fr-FR" dirty="0"/>
              <a:t>https://amu.hal.science/CERCLE/</a:t>
            </a:r>
          </a:p>
        </p:txBody>
      </p:sp>
    </p:spTree>
    <p:extLst>
      <p:ext uri="{BB962C8B-B14F-4D97-AF65-F5344CB8AC3E}">
        <p14:creationId xmlns:p14="http://schemas.microsoft.com/office/powerpoint/2010/main" val="256908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7D9A8C-24E1-472B-8D7D-6F0F2A76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143"/>
            <a:ext cx="12192000" cy="878892"/>
          </a:xfr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fr-FR" sz="3600" b="1" dirty="0" err="1">
                <a:solidFill>
                  <a:srgbClr val="FFFFFF"/>
                </a:solidFill>
              </a:rPr>
              <a:t>Overview</a:t>
            </a:r>
            <a:r>
              <a:rPr lang="fr-FR" sz="3600" b="1" dirty="0">
                <a:solidFill>
                  <a:srgbClr val="FFFFFF"/>
                </a:solidFill>
              </a:rPr>
              <a:t> of the ERC projets of Aix Marseille </a:t>
            </a:r>
            <a:r>
              <a:rPr lang="fr-FR" sz="3600" b="1" dirty="0" err="1">
                <a:solidFill>
                  <a:srgbClr val="FFFFFF"/>
                </a:solidFill>
              </a:rPr>
              <a:t>under</a:t>
            </a:r>
            <a:r>
              <a:rPr lang="fr-FR" sz="3600" b="1" dirty="0">
                <a:solidFill>
                  <a:srgbClr val="FFFFFF"/>
                </a:solidFill>
              </a:rPr>
              <a:t> HE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BBEF9564-2A7F-44E4-938C-4059338EF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113971"/>
              </p:ext>
            </p:extLst>
          </p:nvPr>
        </p:nvGraphicFramePr>
        <p:xfrm>
          <a:off x="838200" y="1885883"/>
          <a:ext cx="10260314" cy="87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FFC6566F-9F77-4B1A-A515-A9907EFB33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014221"/>
              </p:ext>
            </p:extLst>
          </p:nvPr>
        </p:nvGraphicFramePr>
        <p:xfrm>
          <a:off x="3178629" y="2960914"/>
          <a:ext cx="6565446" cy="3294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C8652112-06FE-4706-BD02-AAD8F8AC1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6907" y="4367111"/>
            <a:ext cx="1555093" cy="1440000"/>
          </a:xfrm>
          <a:prstGeom prst="rect">
            <a:avLst/>
          </a:prstGeom>
        </p:spPr>
      </p:pic>
      <p:sp>
        <p:nvSpPr>
          <p:cNvPr id="2" name="Phylactère : pensées 1">
            <a:extLst>
              <a:ext uri="{FF2B5EF4-FFF2-40B4-BE49-F238E27FC236}">
                <a16:creationId xmlns:a16="http://schemas.microsoft.com/office/drawing/2014/main" id="{90D082C4-6CC0-4CCD-87DD-7836C5DC174B}"/>
              </a:ext>
            </a:extLst>
          </p:cNvPr>
          <p:cNvSpPr/>
          <p:nvPr/>
        </p:nvSpPr>
        <p:spPr>
          <a:xfrm>
            <a:off x="8196943" y="2960913"/>
            <a:ext cx="1720779" cy="1158911"/>
          </a:xfrm>
          <a:prstGeom prst="cloudCallout">
            <a:avLst>
              <a:gd name="adj1" fmla="val -46516"/>
              <a:gd name="adj2" fmla="val 13419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Pending</a:t>
            </a:r>
            <a:r>
              <a:rPr lang="fr-FR" sz="1400" dirty="0"/>
              <a:t> </a:t>
            </a:r>
            <a:r>
              <a:rPr lang="fr-FR" sz="1400" dirty="0" err="1"/>
              <a:t>results</a:t>
            </a:r>
            <a:r>
              <a:rPr lang="fr-FR" sz="1400" dirty="0"/>
              <a:t> (</a:t>
            </a:r>
            <a:r>
              <a:rPr lang="fr-FR" sz="1400" dirty="0" err="1"/>
              <a:t>reserve</a:t>
            </a:r>
            <a:r>
              <a:rPr lang="fr-FR" sz="1400" dirty="0"/>
              <a:t> </a:t>
            </a:r>
            <a:r>
              <a:rPr lang="fr-FR" sz="1400" dirty="0" err="1"/>
              <a:t>list</a:t>
            </a:r>
            <a:r>
              <a:rPr lang="fr-FR" sz="1400" dirty="0"/>
              <a:t> &amp;</a:t>
            </a:r>
            <a:r>
              <a:rPr lang="fr-FR" sz="1400" dirty="0" err="1"/>
              <a:t>AdG</a:t>
            </a:r>
            <a:r>
              <a:rPr lang="fr-FR" sz="1400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ABBB7F-4E4E-4D77-A55B-6BE59588AEE6}"/>
              </a:ext>
            </a:extLst>
          </p:cNvPr>
          <p:cNvSpPr txBox="1"/>
          <p:nvPr/>
        </p:nvSpPr>
        <p:spPr>
          <a:xfrm>
            <a:off x="0" y="127729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Application &amp; </a:t>
            </a:r>
            <a:r>
              <a:rPr lang="fr-FR" sz="3200" b="1" dirty="0" err="1"/>
              <a:t>Sucess</a:t>
            </a:r>
            <a:r>
              <a:rPr lang="fr-FR" sz="3200" b="1" dirty="0"/>
              <a:t> rate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60209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32AC0-CB0F-4B13-9B30-CF9FA46F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3038" y="303836"/>
            <a:ext cx="12192000" cy="924568"/>
          </a:xfrm>
        </p:spPr>
        <p:txBody>
          <a:bodyPr/>
          <a:lstStyle/>
          <a:p>
            <a:pPr algn="ctr"/>
            <a:r>
              <a:rPr lang="fr-FR" sz="3200" b="1" dirty="0">
                <a:latin typeface="+mn-lt"/>
                <a:ea typeface="+mn-ea"/>
                <a:cs typeface="+mn-cs"/>
              </a:rPr>
              <a:t>Types of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projects</a:t>
            </a:r>
            <a:endParaRPr lang="fr-FR" sz="3200" b="1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B313F42C-12B7-4920-BD03-41B4BEDD2EE2}"/>
              </a:ext>
            </a:extLst>
          </p:cNvPr>
          <p:cNvGraphicFramePr>
            <a:graphicFrameLocks/>
          </p:cNvGraphicFramePr>
          <p:nvPr/>
        </p:nvGraphicFramePr>
        <p:xfrm>
          <a:off x="5782962" y="1985897"/>
          <a:ext cx="5687390" cy="4105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4F5150AC-36AF-4006-BF46-8A4190BBFF0A}"/>
              </a:ext>
            </a:extLst>
          </p:cNvPr>
          <p:cNvGraphicFramePr>
            <a:graphicFrameLocks/>
          </p:cNvGraphicFramePr>
          <p:nvPr/>
        </p:nvGraphicFramePr>
        <p:xfrm>
          <a:off x="463120" y="2211561"/>
          <a:ext cx="4874999" cy="347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733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C75777-2C2E-4093-85FB-FB87C5FE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85862"/>
            <a:ext cx="11756571" cy="92333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+mn-lt"/>
                <a:ea typeface="+mn-ea"/>
                <a:cs typeface="+mn-cs"/>
              </a:rPr>
              <a:t>Focus on ERC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laureates</a:t>
            </a:r>
            <a:r>
              <a:rPr lang="fr-FR" sz="3200" b="1" dirty="0">
                <a:latin typeface="+mn-lt"/>
                <a:ea typeface="+mn-ea"/>
                <a:cs typeface="+mn-cs"/>
              </a:rPr>
              <a:t> per panel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since</a:t>
            </a:r>
            <a:r>
              <a:rPr lang="fr-FR" sz="3200" b="1" dirty="0">
                <a:latin typeface="+mn-lt"/>
                <a:ea typeface="+mn-ea"/>
                <a:cs typeface="+mn-cs"/>
              </a:rPr>
              <a:t> 2007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631C747-45F3-4136-9E7A-E6B503E6DE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307455"/>
              </p:ext>
            </p:extLst>
          </p:nvPr>
        </p:nvGraphicFramePr>
        <p:xfrm>
          <a:off x="838200" y="1476577"/>
          <a:ext cx="10159767" cy="4868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7B258E8-436F-47CD-88EA-6C441943709D}"/>
              </a:ext>
            </a:extLst>
          </p:cNvPr>
          <p:cNvSpPr txBox="1"/>
          <p:nvPr/>
        </p:nvSpPr>
        <p:spPr>
          <a:xfrm>
            <a:off x="-831273" y="5144837"/>
            <a:ext cx="6114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>
                <a:solidFill>
                  <a:srgbClr val="FF0000"/>
                </a:solidFill>
              </a:rPr>
              <a:t>PE panels:</a:t>
            </a:r>
            <a:br>
              <a:rPr lang="fr-FR" sz="2400" b="1" dirty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rgbClr val="FF0000"/>
                </a:solidFill>
              </a:rPr>
              <a:t>40%</a:t>
            </a:r>
          </a:p>
          <a:p>
            <a:pPr algn="ctr">
              <a:defRPr sz="24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6359D9-26B6-4CF4-BE04-F25A353B04E5}"/>
              </a:ext>
            </a:extLst>
          </p:cNvPr>
          <p:cNvSpPr txBox="1"/>
          <p:nvPr/>
        </p:nvSpPr>
        <p:spPr>
          <a:xfrm>
            <a:off x="6368472" y="2793917"/>
            <a:ext cx="6114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400" b="1" i="0" u="none" strike="noStrike" baseline="0">
                <a:solidFill>
                  <a:srgbClr val="FF0000"/>
                </a:solidFill>
              </a:defRPr>
            </a:lvl1pPr>
          </a:lstStyle>
          <a:p>
            <a:r>
              <a:rPr lang="fr-FR" dirty="0">
                <a:solidFill>
                  <a:srgbClr val="00B0F0"/>
                </a:solidFill>
              </a:rPr>
              <a:t>LS panel:</a:t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>42%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E2B269-2832-44A4-B8A9-B96AC500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476" y="36577"/>
            <a:ext cx="1555093" cy="14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8EE0B2A-E783-4DC5-9C90-5807FABBB6AC}"/>
              </a:ext>
            </a:extLst>
          </p:cNvPr>
          <p:cNvSpPr txBox="1"/>
          <p:nvPr/>
        </p:nvSpPr>
        <p:spPr>
          <a:xfrm>
            <a:off x="9471172" y="4014513"/>
            <a:ext cx="2174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ts val="0"/>
              </a:spcBef>
            </a:pPr>
            <a:r>
              <a:rPr lang="fr-FR" sz="2000" b="1" dirty="0" err="1">
                <a:solidFill>
                  <a:srgbClr val="00B050"/>
                </a:solidFill>
              </a:rPr>
              <a:t>Since</a:t>
            </a:r>
            <a:r>
              <a:rPr lang="fr-FR" sz="2000" b="1" dirty="0">
                <a:solidFill>
                  <a:srgbClr val="00B050"/>
                </a:solidFill>
              </a:rPr>
              <a:t> FP7:</a:t>
            </a:r>
            <a:br>
              <a:rPr lang="fr-FR" sz="2000" b="1" dirty="0">
                <a:solidFill>
                  <a:srgbClr val="00B050"/>
                </a:solidFill>
              </a:rPr>
            </a:br>
            <a:r>
              <a:rPr lang="fr-FR" sz="2000" b="1" dirty="0">
                <a:solidFill>
                  <a:srgbClr val="00B050"/>
                </a:solidFill>
              </a:rPr>
              <a:t>&gt; 119 ERC </a:t>
            </a:r>
            <a:r>
              <a:rPr lang="fr-FR" sz="2000" b="1" dirty="0" err="1">
                <a:solidFill>
                  <a:srgbClr val="00B050"/>
                </a:solidFill>
              </a:rPr>
              <a:t>projects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br>
              <a:rPr lang="fr-FR" sz="2000" b="1" dirty="0">
                <a:solidFill>
                  <a:srgbClr val="00B050"/>
                </a:solidFill>
              </a:rPr>
            </a:br>
            <a:r>
              <a:rPr lang="fr-FR" sz="2000" b="1" dirty="0">
                <a:solidFill>
                  <a:srgbClr val="00B050"/>
                </a:solidFill>
              </a:rPr>
              <a:t>&gt; 101 </a:t>
            </a:r>
            <a:r>
              <a:rPr lang="fr-FR" sz="2000" b="1" dirty="0" err="1">
                <a:solidFill>
                  <a:srgbClr val="00B050"/>
                </a:solidFill>
              </a:rPr>
              <a:t>laureates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3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2CF794-4D1F-497A-8CA4-85BDBE57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38" y="365125"/>
            <a:ext cx="12197638" cy="837333"/>
          </a:xfr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36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ERC excellence: Scientific Production insight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30D17D-00CD-439F-98D7-3D955A336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8580"/>
              </p:ext>
            </p:extLst>
          </p:nvPr>
        </p:nvGraphicFramePr>
        <p:xfrm>
          <a:off x="455986" y="3103059"/>
          <a:ext cx="11470511" cy="285824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94733">
                  <a:extLst>
                    <a:ext uri="{9D8B030D-6E8A-4147-A177-3AD203B41FA5}">
                      <a16:colId xmlns:a16="http://schemas.microsoft.com/office/drawing/2014/main" val="4035263458"/>
                    </a:ext>
                  </a:extLst>
                </a:gridCol>
                <a:gridCol w="1194765">
                  <a:extLst>
                    <a:ext uri="{9D8B030D-6E8A-4147-A177-3AD203B41FA5}">
                      <a16:colId xmlns:a16="http://schemas.microsoft.com/office/drawing/2014/main" val="919571924"/>
                    </a:ext>
                  </a:extLst>
                </a:gridCol>
                <a:gridCol w="1856481">
                  <a:extLst>
                    <a:ext uri="{9D8B030D-6E8A-4147-A177-3AD203B41FA5}">
                      <a16:colId xmlns:a16="http://schemas.microsoft.com/office/drawing/2014/main" val="3524226556"/>
                    </a:ext>
                  </a:extLst>
                </a:gridCol>
                <a:gridCol w="1023078">
                  <a:extLst>
                    <a:ext uri="{9D8B030D-6E8A-4147-A177-3AD203B41FA5}">
                      <a16:colId xmlns:a16="http://schemas.microsoft.com/office/drawing/2014/main" val="3520558566"/>
                    </a:ext>
                  </a:extLst>
                </a:gridCol>
                <a:gridCol w="1121767">
                  <a:extLst>
                    <a:ext uri="{9D8B030D-6E8A-4147-A177-3AD203B41FA5}">
                      <a16:colId xmlns:a16="http://schemas.microsoft.com/office/drawing/2014/main" val="3913346518"/>
                    </a:ext>
                  </a:extLst>
                </a:gridCol>
                <a:gridCol w="1337054">
                  <a:extLst>
                    <a:ext uri="{9D8B030D-6E8A-4147-A177-3AD203B41FA5}">
                      <a16:colId xmlns:a16="http://schemas.microsoft.com/office/drawing/2014/main" val="2384213562"/>
                    </a:ext>
                  </a:extLst>
                </a:gridCol>
                <a:gridCol w="1790710">
                  <a:extLst>
                    <a:ext uri="{9D8B030D-6E8A-4147-A177-3AD203B41FA5}">
                      <a16:colId xmlns:a16="http://schemas.microsoft.com/office/drawing/2014/main" val="1342377329"/>
                    </a:ext>
                  </a:extLst>
                </a:gridCol>
                <a:gridCol w="1551923">
                  <a:extLst>
                    <a:ext uri="{9D8B030D-6E8A-4147-A177-3AD203B41FA5}">
                      <a16:colId xmlns:a16="http://schemas.microsoft.com/office/drawing/2014/main" val="2307107413"/>
                    </a:ext>
                  </a:extLst>
                </a:gridCol>
              </a:tblGrid>
              <a:tr h="766589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2019-2024</a:t>
                      </a:r>
                      <a:endParaRPr lang="fr-FR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Collaborations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1%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10%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 </a:t>
                      </a:r>
                      <a:r>
                        <a:rPr lang="fr-FR" sz="1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Journals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Open Access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</a:t>
                      </a:r>
                      <a:r>
                        <a:rPr lang="fr-FR" sz="1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Normalized</a:t>
                      </a:r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Citation Impact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62640"/>
                  </a:ext>
                </a:extLst>
              </a:tr>
              <a:tr h="7094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ERC </a:t>
                      </a:r>
                      <a:r>
                        <a:rPr lang="fr-FR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laureates</a:t>
                      </a:r>
                      <a:r>
                        <a:rPr lang="fr-F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A-M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2.543</a:t>
                      </a:r>
                    </a:p>
                    <a:p>
                      <a:pPr algn="ctr" fontAlgn="b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5,5%</a:t>
                      </a:r>
                      <a:endParaRPr lang="fr-FR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fr-FR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  <a:endParaRPr lang="fr-FR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fr-FR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2,6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859075"/>
                  </a:ext>
                </a:extLst>
              </a:tr>
              <a:tr h="60880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Researchers</a:t>
                      </a:r>
                      <a:r>
                        <a:rPr lang="fr-F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A-M</a:t>
                      </a:r>
                    </a:p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40.117 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24370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1005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5938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22103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29009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1,63</a:t>
                      </a:r>
                    </a:p>
                    <a:p>
                      <a:pPr algn="ctr" fontAlgn="b"/>
                      <a:r>
                        <a:rPr lang="fr-F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04690672"/>
                  </a:ext>
                </a:extLst>
              </a:tr>
              <a:tr h="3867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20.793.942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21782028"/>
                  </a:ext>
                </a:extLst>
              </a:tr>
              <a:tr h="3867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ERC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139.684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3,3%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fr-FR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60635668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5565FC84-51F7-49A2-9DE6-C9E323D0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9" y="5286993"/>
            <a:ext cx="308737" cy="205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16DDC8-F3EB-4258-B9DD-40B25F9D9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2" y="5591478"/>
            <a:ext cx="337974" cy="3426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5B8029-B468-45CC-88A0-B68168DD1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2" y="4274749"/>
            <a:ext cx="353563" cy="3584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77B9AF-D0EC-4C8F-8F3B-97332D6D8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0"/>
          <a:stretch/>
        </p:blipFill>
        <p:spPr bwMode="auto">
          <a:xfrm>
            <a:off x="500780" y="4317175"/>
            <a:ext cx="369359" cy="2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38D7A74-D169-4A4E-BEF6-A4C35ED7B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0"/>
          <a:stretch/>
        </p:blipFill>
        <p:spPr bwMode="auto">
          <a:xfrm>
            <a:off x="501856" y="4948091"/>
            <a:ext cx="369359" cy="2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D6DF8B-FC30-42F4-B125-9031F8E4CF21}"/>
              </a:ext>
            </a:extLst>
          </p:cNvPr>
          <p:cNvSpPr/>
          <p:nvPr/>
        </p:nvSpPr>
        <p:spPr>
          <a:xfrm>
            <a:off x="303098" y="6033609"/>
            <a:ext cx="321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A6D16C3-4C51-4D59-8297-5F24F28E1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98" t="3968" r="12172" b="12435"/>
          <a:stretch/>
        </p:blipFill>
        <p:spPr>
          <a:xfrm>
            <a:off x="3401934" y="6038488"/>
            <a:ext cx="434978" cy="33855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54D018E-4908-4852-BCC1-6C05EF67C01C}"/>
              </a:ext>
            </a:extLst>
          </p:cNvPr>
          <p:cNvSpPr txBox="1"/>
          <p:nvPr/>
        </p:nvSpPr>
        <p:spPr>
          <a:xfrm>
            <a:off x="10494236" y="5975001"/>
            <a:ext cx="5725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sz="120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: world </a:t>
            </a:r>
            <a:r>
              <a:rPr lang="fr-FR" sz="1200" u="none" strike="noStrike" kern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endParaRPr lang="fr-FR" sz="1200" u="none" strike="noStrike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405C612D-0455-498D-B8BB-36544F24EA07}"/>
              </a:ext>
            </a:extLst>
          </p:cNvPr>
          <p:cNvSpPr txBox="1">
            <a:spLocks/>
          </p:cNvSpPr>
          <p:nvPr/>
        </p:nvSpPr>
        <p:spPr>
          <a:xfrm>
            <a:off x="-5640" y="1187970"/>
            <a:ext cx="11756571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latin typeface="+mn-lt"/>
                <a:ea typeface="+mn-ea"/>
                <a:cs typeface="+mn-cs"/>
              </a:rPr>
              <a:t>Aix Marseille ERC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Laureates</a:t>
            </a:r>
            <a:r>
              <a:rPr lang="fr-FR" sz="3200" b="1" dirty="0">
                <a:latin typeface="+mn-lt"/>
                <a:ea typeface="+mn-ea"/>
                <a:cs typeface="+mn-cs"/>
              </a:rPr>
              <a:t>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above</a:t>
            </a:r>
            <a:r>
              <a:rPr lang="fr-FR" sz="3200" b="1" dirty="0">
                <a:latin typeface="+mn-lt"/>
                <a:ea typeface="+mn-ea"/>
                <a:cs typeface="+mn-cs"/>
              </a:rPr>
              <a:t>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quality</a:t>
            </a:r>
            <a:r>
              <a:rPr lang="fr-FR" sz="3200" b="1" dirty="0">
                <a:latin typeface="+mn-lt"/>
                <a:ea typeface="+mn-ea"/>
                <a:cs typeface="+mn-cs"/>
              </a:rPr>
              <a:t> </a:t>
            </a:r>
            <a:r>
              <a:rPr lang="fr-FR" sz="3200" b="1" dirty="0" err="1">
                <a:latin typeface="+mn-lt"/>
                <a:ea typeface="+mn-ea"/>
                <a:cs typeface="+mn-cs"/>
              </a:rPr>
              <a:t>average</a:t>
            </a:r>
            <a:endParaRPr lang="fr-F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A2653E-6CD1-441F-A144-059853CF1CF8}"/>
              </a:ext>
            </a:extLst>
          </p:cNvPr>
          <p:cNvSpPr txBox="1"/>
          <p:nvPr/>
        </p:nvSpPr>
        <p:spPr>
          <a:xfrm>
            <a:off x="418391" y="2057118"/>
            <a:ext cx="76526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selection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quatity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ERC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support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Aix-Marseille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Auto-censure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censorship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???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7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0C0EA-BFF0-42AB-AB29-8FAF5275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4357"/>
            <a:ext cx="121920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>
                <a:latin typeface="+mn-lt"/>
                <a:ea typeface="+mn-ea"/>
                <a:cs typeface="+mn-cs"/>
              </a:rPr>
              <a:t> AMU Scientific Production per panel</a:t>
            </a:r>
            <a:br>
              <a:rPr lang="fr-FR" sz="3600" b="1" dirty="0">
                <a:latin typeface="+mn-lt"/>
                <a:ea typeface="+mn-ea"/>
                <a:cs typeface="+mn-cs"/>
              </a:rPr>
            </a:br>
            <a:r>
              <a:rPr lang="fr-FR" sz="3100" i="1" dirty="0">
                <a:latin typeface="+mn-lt"/>
                <a:ea typeface="+mn-ea"/>
                <a:cs typeface="+mn-cs"/>
              </a:rPr>
              <a:t>(ERC </a:t>
            </a:r>
            <a:r>
              <a:rPr lang="fr-FR" sz="3100" i="1" dirty="0" err="1">
                <a:latin typeface="+mn-lt"/>
                <a:ea typeface="+mn-ea"/>
                <a:cs typeface="+mn-cs"/>
              </a:rPr>
              <a:t>funding</a:t>
            </a:r>
            <a:r>
              <a:rPr lang="fr-FR" sz="3100" i="1" dirty="0">
                <a:latin typeface="+mn-lt"/>
                <a:ea typeface="+mn-ea"/>
                <a:cs typeface="+mn-cs"/>
              </a:rPr>
              <a:t> </a:t>
            </a:r>
            <a:r>
              <a:rPr lang="fr-FR" sz="3100" i="1" dirty="0" err="1">
                <a:latin typeface="+mn-lt"/>
                <a:ea typeface="+mn-ea"/>
                <a:cs typeface="+mn-cs"/>
              </a:rPr>
              <a:t>mentionned</a:t>
            </a:r>
            <a:r>
              <a:rPr lang="fr-FR" sz="3100" i="1" dirty="0">
                <a:latin typeface="+mn-lt"/>
                <a:ea typeface="+mn-ea"/>
                <a:cs typeface="+mn-cs"/>
              </a:rPr>
              <a:t> in publications)</a:t>
            </a:r>
            <a:br>
              <a:rPr lang="fr-FR" sz="3100" i="1" dirty="0">
                <a:latin typeface="+mn-lt"/>
                <a:ea typeface="+mn-ea"/>
                <a:cs typeface="+mn-cs"/>
              </a:rPr>
            </a:br>
            <a:br>
              <a:rPr lang="fr-FR" dirty="0"/>
            </a:br>
            <a:endParaRPr lang="fr-FR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F75DD4D8-13D6-4194-B595-F2AD96F951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33966852"/>
                  </p:ext>
                </p:extLst>
              </p:nvPr>
            </p:nvGraphicFramePr>
            <p:xfrm>
              <a:off x="377505" y="1853967"/>
              <a:ext cx="11274803" cy="452166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F75DD4D8-13D6-4194-B595-F2AD96F951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505" y="1853967"/>
                <a:ext cx="11274803" cy="452166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9B10565-A40E-4CAE-BEEB-2B6572A4B9ED}"/>
              </a:ext>
            </a:extLst>
          </p:cNvPr>
          <p:cNvSpPr txBox="1"/>
          <p:nvPr/>
        </p:nvSpPr>
        <p:spPr>
          <a:xfrm>
            <a:off x="838199" y="1321356"/>
            <a:ext cx="7652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800" dirty="0" err="1">
                <a:sym typeface="Wingdings" panose="05000000000000000000" pitchFamily="2" charset="2"/>
              </a:rPr>
              <a:t>Weigth</a:t>
            </a:r>
            <a:r>
              <a:rPr lang="fr-FR" sz="1800" dirty="0">
                <a:sym typeface="Wingdings" panose="05000000000000000000" pitchFamily="2" charset="2"/>
              </a:rPr>
              <a:t> of publications </a:t>
            </a:r>
            <a:r>
              <a:rPr lang="fr-FR" sz="1800" dirty="0" err="1">
                <a:sym typeface="Wingdings" panose="05000000000000000000" pitchFamily="2" charset="2"/>
              </a:rPr>
              <a:t>does</a:t>
            </a:r>
            <a:r>
              <a:rPr lang="fr-FR" sz="1800" dirty="0">
                <a:sym typeface="Wingdings" panose="05000000000000000000" pitchFamily="2" charset="2"/>
              </a:rPr>
              <a:t> not </a:t>
            </a:r>
            <a:r>
              <a:rPr lang="fr-FR" sz="1800" dirty="0" err="1">
                <a:sym typeface="Wingdings" panose="05000000000000000000" pitchFamily="2" charset="2"/>
              </a:rPr>
              <a:t>reflect</a:t>
            </a:r>
            <a:r>
              <a:rPr lang="fr-FR" sz="1800" dirty="0">
                <a:sym typeface="Wingdings" panose="05000000000000000000" pitchFamily="2" charset="2"/>
              </a:rPr>
              <a:t> nb of </a:t>
            </a:r>
            <a:r>
              <a:rPr lang="fr-FR" sz="1800" dirty="0" err="1">
                <a:sym typeface="Wingdings" panose="05000000000000000000" pitchFamily="2" charset="2"/>
              </a:rPr>
              <a:t>laureates</a:t>
            </a:r>
            <a:r>
              <a:rPr lang="fr-FR" sz="1800" dirty="0">
                <a:sym typeface="Wingdings" panose="05000000000000000000" pitchFamily="2" charset="2"/>
              </a:rPr>
              <a:t> panel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ERC boosts international collaborations (</a:t>
            </a:r>
            <a:r>
              <a:rPr lang="fr-FR" dirty="0" err="1">
                <a:sym typeface="Wingdings" panose="05000000000000000000" pitchFamily="2" charset="2"/>
              </a:rPr>
              <a:t>co</a:t>
            </a:r>
            <a:r>
              <a:rPr lang="fr-FR" dirty="0">
                <a:sym typeface="Wingdings" panose="05000000000000000000" pitchFamily="2" charset="2"/>
              </a:rPr>
              <a:t>-publications)!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36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49781F6C-2E36-41D0-B16E-C8A7F16355EC}"/>
              </a:ext>
            </a:extLst>
          </p:cNvPr>
          <p:cNvSpPr txBox="1">
            <a:spLocks/>
          </p:cNvSpPr>
          <p:nvPr/>
        </p:nvSpPr>
        <p:spPr>
          <a:xfrm>
            <a:off x="0" y="2453775"/>
            <a:ext cx="12192000" cy="18240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rgbClr val="002060"/>
                </a:solidFill>
              </a:rPr>
              <a:t>Le CERCle</a:t>
            </a:r>
            <a:br>
              <a:rPr lang="fr-FR" sz="6000" dirty="0">
                <a:solidFill>
                  <a:srgbClr val="002060"/>
                </a:solidFill>
              </a:rPr>
            </a:br>
            <a:r>
              <a:rPr lang="fr-FR" sz="6000" dirty="0" err="1">
                <a:solidFill>
                  <a:srgbClr val="002060"/>
                </a:solidFill>
              </a:rPr>
              <a:t>Overview</a:t>
            </a:r>
            <a:r>
              <a:rPr lang="fr-FR" sz="6000" dirty="0">
                <a:solidFill>
                  <a:srgbClr val="002060"/>
                </a:solidFill>
              </a:rPr>
              <a:t> of </a:t>
            </a:r>
            <a:r>
              <a:rPr lang="fr-FR" sz="6000" dirty="0" err="1">
                <a:solidFill>
                  <a:srgbClr val="002060"/>
                </a:solidFill>
              </a:rPr>
              <a:t>our</a:t>
            </a:r>
            <a:r>
              <a:rPr lang="fr-FR" sz="6000" dirty="0">
                <a:solidFill>
                  <a:srgbClr val="002060"/>
                </a:solidFill>
              </a:rPr>
              <a:t> joint local initiative</a:t>
            </a:r>
          </a:p>
          <a:p>
            <a:pPr algn="ctr"/>
            <a:r>
              <a:rPr lang="fr-FR" sz="6000" dirty="0">
                <a:solidFill>
                  <a:srgbClr val="002060"/>
                </a:solidFill>
              </a:rPr>
              <a:t>Main </a:t>
            </a:r>
            <a:r>
              <a:rPr lang="fr-FR" sz="6000" dirty="0" err="1">
                <a:solidFill>
                  <a:srgbClr val="002060"/>
                </a:solidFill>
              </a:rPr>
              <a:t>activities</a:t>
            </a:r>
            <a:endParaRPr lang="fr-FR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9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1B631F47-BA00-4AB4-ACC3-26F70BF36745}"/>
              </a:ext>
            </a:extLst>
          </p:cNvPr>
          <p:cNvSpPr txBox="1">
            <a:spLocks/>
          </p:cNvSpPr>
          <p:nvPr/>
        </p:nvSpPr>
        <p:spPr bwMode="auto">
          <a:xfrm>
            <a:off x="383040" y="1630713"/>
            <a:ext cx="11124021" cy="11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Wingdings" charset="2"/>
              <a:buChar char="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30000"/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Lucida Grande"/>
              <a:buChar char="»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90000"/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2800" b="1" dirty="0">
                <a:solidFill>
                  <a:srgbClr val="C49F00"/>
                </a:solidFill>
                <a:latin typeface="Calibri "/>
              </a:rPr>
              <a:t>119 ERC </a:t>
            </a:r>
            <a:r>
              <a:rPr lang="fr-FR" sz="2800" b="1" dirty="0" err="1">
                <a:solidFill>
                  <a:srgbClr val="C49F00"/>
                </a:solidFill>
                <a:latin typeface="Calibri "/>
              </a:rPr>
              <a:t>projects</a:t>
            </a:r>
            <a:r>
              <a:rPr lang="fr-FR" sz="2800" b="1" dirty="0">
                <a:solidFill>
                  <a:srgbClr val="C49F00"/>
                </a:solidFill>
                <a:latin typeface="Calibri "/>
              </a:rPr>
              <a:t> </a:t>
            </a:r>
            <a:br>
              <a:rPr lang="fr-FR" sz="2800" b="1" dirty="0">
                <a:solidFill>
                  <a:srgbClr val="C49F00"/>
                </a:solidFill>
                <a:latin typeface="Calibri "/>
              </a:rPr>
            </a:br>
            <a:r>
              <a:rPr lang="fr-FR" sz="2000" dirty="0" err="1">
                <a:latin typeface="Calibri "/>
              </a:rPr>
              <a:t>since</a:t>
            </a:r>
            <a:r>
              <a:rPr lang="fr-FR" sz="2000" dirty="0">
                <a:latin typeface="Calibri "/>
              </a:rPr>
              <a:t> the launch of CERCle in Aix Marseille </a:t>
            </a:r>
          </a:p>
          <a:p>
            <a:pPr>
              <a:spcBef>
                <a:spcPts val="0"/>
              </a:spcBef>
            </a:pPr>
            <a:endParaRPr lang="fr-FR" sz="2800" dirty="0">
              <a:latin typeface="Calibri "/>
            </a:endParaRPr>
          </a:p>
          <a:p>
            <a:pPr>
              <a:spcBef>
                <a:spcPts val="0"/>
              </a:spcBef>
            </a:pPr>
            <a:r>
              <a:rPr lang="fr-FR" sz="2800" dirty="0">
                <a:latin typeface="Calibri "/>
              </a:rPr>
              <a:t>	</a:t>
            </a:r>
            <a:r>
              <a:rPr lang="fr-FR" sz="2800" dirty="0">
                <a:latin typeface="Calibri "/>
                <a:sym typeface="Wingdings" panose="05000000000000000000" pitchFamily="2" charset="2"/>
              </a:rPr>
              <a:t> </a:t>
            </a:r>
            <a:r>
              <a:rPr lang="fr-FR" sz="2800" b="1" dirty="0">
                <a:solidFill>
                  <a:srgbClr val="002060"/>
                </a:solidFill>
                <a:latin typeface="Calibri "/>
              </a:rPr>
              <a:t>31 ERC </a:t>
            </a:r>
            <a:r>
              <a:rPr lang="fr-FR" sz="2800" b="1" dirty="0" err="1">
                <a:solidFill>
                  <a:srgbClr val="002060"/>
                </a:solidFill>
                <a:latin typeface="Calibri "/>
              </a:rPr>
              <a:t>laureates</a:t>
            </a:r>
            <a:r>
              <a:rPr lang="fr-FR" sz="2800" b="1" dirty="0">
                <a:solidFill>
                  <a:srgbClr val="002060"/>
                </a:solidFill>
                <a:latin typeface="Calibri "/>
              </a:rPr>
              <a:t> </a:t>
            </a:r>
            <a:r>
              <a:rPr lang="fr-FR" sz="2800" dirty="0">
                <a:solidFill>
                  <a:srgbClr val="002060"/>
                </a:solidFill>
                <a:latin typeface="Calibri "/>
              </a:rPr>
              <a:t>(42 </a:t>
            </a:r>
            <a:r>
              <a:rPr lang="fr-FR" sz="2800" dirty="0" err="1">
                <a:solidFill>
                  <a:srgbClr val="002060"/>
                </a:solidFill>
                <a:latin typeface="Calibri "/>
              </a:rPr>
              <a:t>projects</a:t>
            </a:r>
            <a:r>
              <a:rPr lang="fr-FR" sz="2800" dirty="0">
                <a:solidFill>
                  <a:srgbClr val="002060"/>
                </a:solidFill>
                <a:latin typeface="Calibri "/>
              </a:rPr>
              <a:t>) </a:t>
            </a:r>
            <a:r>
              <a:rPr lang="fr-FR" sz="2000" dirty="0">
                <a:latin typeface="Calibri "/>
              </a:rPr>
              <a:t>in HE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	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	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41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Calibri "/>
              </a:rPr>
              <a:t>laureates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(49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  <a:latin typeface="Calibri "/>
              </a:rPr>
              <a:t>projects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Calibri "/>
              </a:rPr>
              <a:t>) </a:t>
            </a:r>
            <a:r>
              <a:rPr lang="fr-FR" sz="2000" dirty="0">
                <a:latin typeface="Calibri "/>
              </a:rPr>
              <a:t>in H2020</a:t>
            </a:r>
          </a:p>
          <a:p>
            <a:pPr>
              <a:spcBef>
                <a:spcPts val="0"/>
              </a:spcBef>
            </a:pPr>
            <a:r>
              <a:rPr lang="fr-F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		</a:t>
            </a:r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29 </a:t>
            </a:r>
            <a:r>
              <a:rPr lang="fr-FR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laureates</a:t>
            </a:r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 </a:t>
            </a:r>
            <a:r>
              <a:rPr lang="fr-F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(32 </a:t>
            </a:r>
            <a:r>
              <a:rPr lang="fr-FR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projects</a:t>
            </a:r>
            <a:r>
              <a:rPr lang="fr-F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"/>
              </a:rPr>
              <a:t>) </a:t>
            </a:r>
            <a:r>
              <a:rPr lang="fr-FR" sz="2000" dirty="0">
                <a:latin typeface="Calibri "/>
              </a:rPr>
              <a:t>in FP7	</a:t>
            </a:r>
          </a:p>
          <a:p>
            <a:pPr>
              <a:spcBef>
                <a:spcPts val="0"/>
              </a:spcBef>
            </a:pPr>
            <a:r>
              <a:rPr lang="fr-FR" sz="2000" dirty="0">
                <a:latin typeface="Calibri "/>
              </a:rPr>
              <a:t>						</a:t>
            </a:r>
          </a:p>
          <a:p>
            <a:pPr>
              <a:spcBef>
                <a:spcPts val="0"/>
              </a:spcBef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 "/>
              </a:rPr>
              <a:t>	incl.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Calibri "/>
              </a:rPr>
              <a:t>10 ERC Proof </a:t>
            </a:r>
            <a:r>
              <a:rPr lang="fr-FR" sz="2000" dirty="0">
                <a:latin typeface="Calibri "/>
              </a:rPr>
              <a:t>of Concept</a:t>
            </a:r>
          </a:p>
          <a:p>
            <a:pPr>
              <a:spcBef>
                <a:spcPts val="0"/>
              </a:spcBef>
            </a:pPr>
            <a:endParaRPr lang="fr-FR" sz="2000" dirty="0">
              <a:latin typeface="Calibri "/>
            </a:endParaRPr>
          </a:p>
          <a:p>
            <a:pPr>
              <a:spcBef>
                <a:spcPts val="0"/>
              </a:spcBef>
            </a:pP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 "/>
              </a:rPr>
              <a:t>	13 panel </a:t>
            </a: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 "/>
              </a:rPr>
              <a:t>members</a:t>
            </a:r>
            <a:endParaRPr lang="fr-FR" sz="2000" dirty="0">
              <a:latin typeface="Calibri 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1A7230-9A57-40C2-ACC0-C36CE3AF9D42}"/>
              </a:ext>
            </a:extLst>
          </p:cNvPr>
          <p:cNvSpPr/>
          <p:nvPr/>
        </p:nvSpPr>
        <p:spPr>
          <a:xfrm>
            <a:off x="7628895" y="1548987"/>
            <a:ext cx="46554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>
              <a:solidFill>
                <a:srgbClr val="002060"/>
              </a:solidFill>
              <a:ea typeface="ＭＳ Ｐゴシック" charset="-128"/>
              <a:cs typeface="Arial" panose="020B0604020202020204" pitchFamily="34" charset="0"/>
            </a:endParaRPr>
          </a:p>
          <a:p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Arial" panose="020B0604020202020204" pitchFamily="34" charset="0"/>
              </a:rPr>
              <a:t>Members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Arial" panose="020B0604020202020204" pitchFamily="34" charset="0"/>
              </a:rPr>
              <a:t> of LE CERCle: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Laureates of a completed or ongoing E</a:t>
            </a:r>
            <a:r>
              <a:rPr lang="fr-FR" sz="2000" dirty="0">
                <a:cs typeface="Arial" panose="020B0604020202020204" pitchFamily="34" charset="0"/>
              </a:rPr>
              <a:t>RC </a:t>
            </a:r>
            <a:r>
              <a:rPr lang="fr-FR" sz="2000" dirty="0" err="1">
                <a:cs typeface="Arial" panose="020B0604020202020204" pitchFamily="34" charset="0"/>
              </a:rPr>
              <a:t>project</a:t>
            </a:r>
            <a:endParaRPr lang="fr-FR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Current or former members of an ERC panel 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b="1" dirty="0">
              <a:cs typeface="Arial" panose="020B0604020202020204" pitchFamily="34" charset="0"/>
            </a:endParaRPr>
          </a:p>
          <a:p>
            <a:r>
              <a:rPr lang="en-US" sz="2000" b="1" dirty="0">
                <a:cs typeface="Arial" panose="020B0604020202020204" pitchFamily="34" charset="0"/>
              </a:rPr>
              <a:t>	Meet the laureates:</a:t>
            </a:r>
          </a:p>
          <a:p>
            <a:r>
              <a:rPr lang="en-US" sz="2000" dirty="0">
                <a:cs typeface="Arial" panose="020B0604020202020204" pitchFamily="34" charset="0"/>
              </a:rPr>
              <a:t>	Collection </a:t>
            </a:r>
            <a:r>
              <a:rPr lang="en-US" sz="2000" dirty="0">
                <a:cs typeface="Arial" panose="020B0604020202020204" pitchFamily="34" charset="0"/>
                <a:hlinkClick r:id="rId3"/>
              </a:rPr>
              <a:t>HAL CERCle</a:t>
            </a:r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	</a:t>
            </a:r>
            <a:r>
              <a:rPr lang="en-US" sz="2000" b="1" dirty="0">
                <a:cs typeface="Arial" panose="020B0604020202020204" pitchFamily="34" charset="0"/>
              </a:rPr>
              <a:t>Follow us </a:t>
            </a:r>
            <a:r>
              <a:rPr lang="en-US" sz="2000" dirty="0">
                <a:cs typeface="Arial" panose="020B0604020202020204" pitchFamily="34" charset="0"/>
              </a:rPr>
              <a:t>on this </a:t>
            </a:r>
            <a:r>
              <a:rPr lang="en-US" sz="2000" dirty="0">
                <a:cs typeface="Arial" panose="020B0604020202020204" pitchFamily="34" charset="0"/>
                <a:hlinkClick r:id="rId4"/>
              </a:rPr>
              <a:t>internet page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                &amp; </a:t>
            </a:r>
            <a:r>
              <a:rPr lang="en-US" sz="2000" dirty="0">
                <a:cs typeface="Arial" panose="020B0604020202020204" pitchFamily="34" charset="0"/>
                <a:hlinkClick r:id="rId5"/>
              </a:rPr>
              <a:t>MER Newsroom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DCA0F5-1B05-4320-8A37-F487BAC8A3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63" y="4717609"/>
            <a:ext cx="2265741" cy="376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6613B0-5F8E-4F1B-93B8-550F3F2C55AA}"/>
              </a:ext>
            </a:extLst>
          </p:cNvPr>
          <p:cNvSpPr/>
          <p:nvPr/>
        </p:nvSpPr>
        <p:spPr>
          <a:xfrm>
            <a:off x="0" y="296316"/>
            <a:ext cx="12191999" cy="7078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CERCle in a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nutshell</a:t>
            </a:r>
            <a:endParaRPr lang="fr-FR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AE309A2-6852-42FA-A5F7-E701E90F81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3423" r="-1" b="20196"/>
          <a:stretch/>
        </p:blipFill>
        <p:spPr>
          <a:xfrm>
            <a:off x="6033263" y="5227287"/>
            <a:ext cx="2265740" cy="8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1D0BB873-0328-4599-9E17-54D43BAEE700}"/>
              </a:ext>
            </a:extLst>
          </p:cNvPr>
          <p:cNvSpPr txBox="1">
            <a:spLocks/>
          </p:cNvSpPr>
          <p:nvPr/>
        </p:nvSpPr>
        <p:spPr>
          <a:xfrm>
            <a:off x="347241" y="1342403"/>
            <a:ext cx="5646200" cy="15001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6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2060"/>
                </a:solidFill>
              </a:rPr>
              <a:t>Our objectives </a:t>
            </a:r>
            <a:r>
              <a:rPr lang="fr-FR" sz="2000" b="1" dirty="0" err="1">
                <a:solidFill>
                  <a:srgbClr val="002060"/>
                </a:solidFill>
              </a:rPr>
              <a:t>promote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your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scientific</a:t>
            </a:r>
            <a:r>
              <a:rPr lang="fr-FR" sz="2000" b="1" dirty="0">
                <a:solidFill>
                  <a:srgbClr val="002060"/>
                </a:solidFill>
              </a:rPr>
              <a:t> excellence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• </a:t>
            </a:r>
            <a:r>
              <a:rPr lang="en-US" sz="1600" b="1" dirty="0">
                <a:solidFill>
                  <a:srgbClr val="002060"/>
                </a:solidFill>
              </a:rPr>
              <a:t>Encourage</a:t>
            </a:r>
            <a:r>
              <a:rPr lang="en-US" sz="1600" dirty="0">
                <a:solidFill>
                  <a:srgbClr val="002060"/>
                </a:solidFill>
              </a:rPr>
              <a:t> (teacher-)researchers to apply to the ERC and create a scientific dynamic.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• Improve the </a:t>
            </a:r>
            <a:r>
              <a:rPr lang="en-US" sz="1600" b="1" dirty="0">
                <a:solidFill>
                  <a:srgbClr val="002060"/>
                </a:solidFill>
              </a:rPr>
              <a:t>visibility</a:t>
            </a:r>
            <a:r>
              <a:rPr lang="en-US" sz="1600" dirty="0">
                <a:solidFill>
                  <a:srgbClr val="002060"/>
                </a:solidFill>
              </a:rPr>
              <a:t> of our Aix-Marseille site’s scientific </a:t>
            </a:r>
            <a:r>
              <a:rPr lang="fr-FR" sz="1600" dirty="0">
                <a:solidFill>
                  <a:srgbClr val="002060"/>
                </a:solidFill>
              </a:rPr>
              <a:t>excellence, </a:t>
            </a:r>
            <a:r>
              <a:rPr lang="fr-FR" sz="1600" dirty="0" err="1">
                <a:solidFill>
                  <a:srgbClr val="002060"/>
                </a:solidFill>
              </a:rPr>
              <a:t>strengthening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our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b="1" dirty="0" err="1">
                <a:solidFill>
                  <a:srgbClr val="002060"/>
                </a:solidFill>
              </a:rPr>
              <a:t>attractiveness</a:t>
            </a:r>
            <a:r>
              <a:rPr lang="fr-FR" sz="16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• Support the </a:t>
            </a:r>
            <a:r>
              <a:rPr lang="en-US" sz="1600" b="1" dirty="0">
                <a:solidFill>
                  <a:srgbClr val="002060"/>
                </a:solidFill>
              </a:rPr>
              <a:t>dynamics</a:t>
            </a:r>
            <a:r>
              <a:rPr lang="en-US" sz="1600" dirty="0">
                <a:solidFill>
                  <a:srgbClr val="002060"/>
                </a:solidFill>
              </a:rPr>
              <a:t> of the site to strengthen our position as a major European research hub.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600" dirty="0"/>
          </a:p>
        </p:txBody>
      </p:sp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ADCBB2BB-7E2D-49F1-B0AC-DC0EEF43BBE5}"/>
              </a:ext>
            </a:extLst>
          </p:cNvPr>
          <p:cNvSpPr txBox="1">
            <a:spLocks/>
          </p:cNvSpPr>
          <p:nvPr/>
        </p:nvSpPr>
        <p:spPr bwMode="auto">
          <a:xfrm>
            <a:off x="453659" y="4254709"/>
            <a:ext cx="5403132" cy="118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Wingdings" charset="2"/>
              <a:buChar char="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30000"/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Lucida Grande"/>
              <a:buChar char="»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90000"/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rgbClr val="002060"/>
                </a:solidFill>
                <a:latin typeface="+mn-lt"/>
              </a:rPr>
              <a:t>Our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activities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offer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you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tailored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scientific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advising</a:t>
            </a:r>
            <a:endParaRPr lang="fr-FR" dirty="0">
              <a:solidFill>
                <a:srgbClr val="002060"/>
              </a:solidFill>
              <a:latin typeface="+mn-lt"/>
            </a:endParaRP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CERCle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provides all (teacher-)researchers who are submitting an ERC project with </a:t>
            </a:r>
            <a:r>
              <a:rPr lang="en-US" sz="1600" b="1" dirty="0" err="1">
                <a:solidFill>
                  <a:srgbClr val="002060"/>
                </a:solidFill>
                <a:latin typeface="+mn-lt"/>
              </a:rPr>
              <a:t>individualised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 coaching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Our team leads a joint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strategic reflection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to strengthen the participation of local research teams to the ERC.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We stimulate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interactions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between site teams to </a:t>
            </a:r>
            <a:r>
              <a:rPr lang="fr-FR" sz="1600" dirty="0" err="1">
                <a:solidFill>
                  <a:srgbClr val="002060"/>
                </a:solidFill>
                <a:latin typeface="+mn-lt"/>
              </a:rPr>
              <a:t>participate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in ERC and </a:t>
            </a:r>
            <a:r>
              <a:rPr lang="fr-FR" sz="1600" dirty="0" err="1">
                <a:solidFill>
                  <a:srgbClr val="002060"/>
                </a:solidFill>
                <a:latin typeface="+mn-lt"/>
              </a:rPr>
              <a:t>other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EU programmes.</a:t>
            </a:r>
          </a:p>
        </p:txBody>
      </p:sp>
      <p:sp>
        <p:nvSpPr>
          <p:cNvPr id="14" name="Espace réservé du contenu 7">
            <a:extLst>
              <a:ext uri="{FF2B5EF4-FFF2-40B4-BE49-F238E27FC236}">
                <a16:creationId xmlns:a16="http://schemas.microsoft.com/office/drawing/2014/main" id="{E2F06C56-C08A-4C5F-BC37-C4ED51AF29F2}"/>
              </a:ext>
            </a:extLst>
          </p:cNvPr>
          <p:cNvSpPr txBox="1">
            <a:spLocks/>
          </p:cNvSpPr>
          <p:nvPr/>
        </p:nvSpPr>
        <p:spPr bwMode="auto">
          <a:xfrm>
            <a:off x="6372803" y="1342403"/>
            <a:ext cx="5403132" cy="390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Wingdings" charset="2"/>
              <a:buChar char="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30000"/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Lucida Grande"/>
              <a:buChar char="»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90000"/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sz="2000" b="1" dirty="0">
                <a:solidFill>
                  <a:srgbClr val="002060"/>
                </a:solidFill>
                <a:latin typeface="+mn-lt"/>
              </a:rPr>
              <a:t>Our actions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continually</a:t>
            </a:r>
            <a:r>
              <a:rPr lang="fr-FR" sz="2000" b="1" dirty="0">
                <a:solidFill>
                  <a:srgbClr val="002060"/>
                </a:solidFill>
                <a:latin typeface="+mn-lt"/>
              </a:rPr>
              <a:t> expand to support </a:t>
            </a:r>
            <a:r>
              <a:rPr lang="fr-FR" sz="2000" b="1" dirty="0" err="1">
                <a:solidFill>
                  <a:srgbClr val="002060"/>
                </a:solidFill>
                <a:latin typeface="+mn-lt"/>
              </a:rPr>
              <a:t>you</a:t>
            </a:r>
            <a:endParaRPr lang="fr-FR" sz="1800" b="1" dirty="0">
              <a:solidFill>
                <a:srgbClr val="002060"/>
              </a:solidFill>
              <a:latin typeface="+mn-lt"/>
            </a:endParaRP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Coaching sessions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for ERC applicants, with the ERC National Contact Point (NCP)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Writing workshops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for ERC proposal preparation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Masterclasses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with the local laureates and the ERC National Contact Point (NCP)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ERC interview preparation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with collective and individual trainings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Information sessions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for each ERC grant type, open to anyone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CV and bibliometrics benchmarking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for project submissions</a:t>
            </a:r>
          </a:p>
          <a:p>
            <a:r>
              <a:rPr lang="fr-FR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fr-FR" sz="1600" b="1" dirty="0" err="1">
                <a:solidFill>
                  <a:srgbClr val="002060"/>
                </a:solidFill>
                <a:latin typeface="+mn-lt"/>
              </a:rPr>
              <a:t>Analysis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of local ERC </a:t>
            </a:r>
            <a:r>
              <a:rPr lang="fr-FR" sz="1600" dirty="0" err="1">
                <a:solidFill>
                  <a:srgbClr val="002060"/>
                </a:solidFill>
                <a:latin typeface="+mn-lt"/>
              </a:rPr>
              <a:t>results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&amp; </a:t>
            </a:r>
            <a:r>
              <a:rPr lang="fr-FR" sz="1600" b="1" dirty="0">
                <a:solidFill>
                  <a:srgbClr val="002060"/>
                </a:solidFill>
                <a:latin typeface="+mn-lt"/>
              </a:rPr>
              <a:t>Feedback interviews </a:t>
            </a:r>
            <a:r>
              <a:rPr lang="fr-FR" sz="1600" dirty="0" err="1">
                <a:solidFill>
                  <a:srgbClr val="002060"/>
                </a:solidFill>
                <a:latin typeface="+mn-lt"/>
              </a:rPr>
              <a:t>with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+mn-lt"/>
              </a:rPr>
              <a:t>interviewed</a:t>
            </a:r>
            <a:r>
              <a:rPr lang="fr-FR" sz="1600" dirty="0">
                <a:solidFill>
                  <a:srgbClr val="002060"/>
                </a:solidFill>
                <a:latin typeface="+mn-lt"/>
              </a:rPr>
              <a:t> candidates 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Strengthening the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visibility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our local laureates and enhancing their </a:t>
            </a:r>
            <a:r>
              <a:rPr lang="en-US" sz="1600" b="1" dirty="0" err="1">
                <a:solidFill>
                  <a:srgbClr val="002060"/>
                </a:solidFill>
                <a:latin typeface="+mn-lt"/>
              </a:rPr>
              <a:t>bibliometry</a:t>
            </a:r>
            <a:endParaRPr lang="en-US" sz="16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•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Annual plenary session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, with project presentations by the candidates selected for funding</a:t>
            </a:r>
            <a:endParaRPr lang="fr-FR" sz="1600" dirty="0">
              <a:solidFill>
                <a:srgbClr val="002060"/>
              </a:solidFill>
              <a:latin typeface="+mn-lt"/>
            </a:endParaRPr>
          </a:p>
          <a:p>
            <a:endParaRPr lang="fr-FR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DC4900-E1BF-4700-9FD5-E1075381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24910" y="2810863"/>
            <a:ext cx="621767" cy="3682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4EA379-6FD9-4ED2-965D-457E01BE7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26410" y="3350260"/>
            <a:ext cx="621767" cy="3682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AB87B0-DB07-4CD2-ACDE-F3621067B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81878" y="4480412"/>
            <a:ext cx="621767" cy="368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46E162-D823-47EA-B98F-3DC6DE9843E5}"/>
              </a:ext>
            </a:extLst>
          </p:cNvPr>
          <p:cNvSpPr/>
          <p:nvPr/>
        </p:nvSpPr>
        <p:spPr>
          <a:xfrm>
            <a:off x="0" y="313142"/>
            <a:ext cx="12192000" cy="9436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CERCle</a:t>
            </a:r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objectives &amp;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activities</a:t>
            </a:r>
            <a:endParaRPr lang="fr-FR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3385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E3047C-D724-4DBF-9215-B04750DEC29B}"/>
              </a:ext>
            </a:extLst>
          </p:cNvPr>
          <p:cNvSpPr/>
          <p:nvPr/>
        </p:nvSpPr>
        <p:spPr>
          <a:xfrm>
            <a:off x="349317" y="1539492"/>
            <a:ext cx="111249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Masterclass</a:t>
            </a:r>
            <a:endParaRPr lang="fr-FR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Deep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work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the former National ERC Contact Point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coordinator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Dr. P.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Massiani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local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laureates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8CB656-C3E3-4116-88C1-439877DDA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05" y="2825824"/>
            <a:ext cx="2754401" cy="1785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1CCDFC-78FC-477B-AA49-3403595BC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236" y="2803316"/>
            <a:ext cx="2360279" cy="1769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4BF9AC7-9569-4CB0-B17C-E19E33798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782983"/>
            <a:ext cx="2360279" cy="177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B9E8A2-AF85-4F1B-B147-F157D5B812AF}"/>
              </a:ext>
            </a:extLst>
          </p:cNvPr>
          <p:cNvSpPr/>
          <p:nvPr/>
        </p:nvSpPr>
        <p:spPr>
          <a:xfrm>
            <a:off x="351444" y="5236077"/>
            <a:ext cx="7241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CERCle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activities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are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coordinated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implemented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by a team of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highly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motivated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international former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academics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in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fields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the life sciences,</a:t>
            </a:r>
          </a:p>
          <a:p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science and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technology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and the social sciences and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humanities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0721A6-9418-46CE-B48A-3C7A1662C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462" y="5116580"/>
            <a:ext cx="1920335" cy="10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ADDC18-9DE0-496F-9477-0D58D8E4A3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04" t="9662" r="9608" b="16494"/>
          <a:stretch/>
        </p:blipFill>
        <p:spPr>
          <a:xfrm>
            <a:off x="8842024" y="2782983"/>
            <a:ext cx="2543546" cy="182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F7139E-DC89-4D37-9DA9-3C86813DC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840430" y="1694503"/>
            <a:ext cx="1086071" cy="6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2CCCCF23-D518-4156-B12F-A1D43D83B216}"/>
              </a:ext>
            </a:extLst>
          </p:cNvPr>
          <p:cNvSpPr txBox="1">
            <a:spLocks/>
          </p:cNvSpPr>
          <p:nvPr/>
        </p:nvSpPr>
        <p:spPr>
          <a:xfrm>
            <a:off x="576697" y="1166070"/>
            <a:ext cx="11493604" cy="5251508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2:00 PM 		Opening Address: Speech by the 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President of AMU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2:10-2:40 PM 	Presentation of some ERC-Funded Projects: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Isabelle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Dautriche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 (ERC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StG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Formative and Evolutionary Origins of the Language of Thought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Olivier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Sulpis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 (ERC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StG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Investigating Environmental Geosciences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2:40-2:55 PM 	Annual CERCle Report: Review of 2024 and Prospects for 2025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3:00-3:45 PM 	Presentation of some ERC-Funded Projects: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Maud Gratuze (ERC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StG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Mechanisms of Synaptic Degeneration in Alzheimer’s Disease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Christian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Henriot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 (ERC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AdG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 and PoC)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Big Data and Power Networks in Modern Urban China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Kristof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Strijkers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 (ERC </a:t>
            </a:r>
            <a:r>
              <a:rPr lang="en-GB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CoG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Language in Dyads: Connecting Linguistic and Neural Alignment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3:50-4:50 PM 	Keynote by the 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ERC Humanities Vice President</a:t>
            </a: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: “Demystifying the ERC and Encouraging Applications”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		Open Discussion and Q&amp;A Session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cs typeface="Arial" panose="020B0604020202020204" pitchFamily="34" charset="0"/>
              </a:rPr>
              <a:t>4:50-5:00 PM 	Closing Remarks by the </a:t>
            </a:r>
            <a:r>
              <a:rPr lang="en-GB" sz="1800" b="1" dirty="0">
                <a:solidFill>
                  <a:srgbClr val="002060"/>
                </a:solidFill>
                <a:cs typeface="Arial" panose="020B0604020202020204" pitchFamily="34" charset="0"/>
              </a:rPr>
              <a:t>Vice-President for Research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550CD-F2D3-4682-99B3-A882B6AAD89A}"/>
              </a:ext>
            </a:extLst>
          </p:cNvPr>
          <p:cNvSpPr/>
          <p:nvPr/>
        </p:nvSpPr>
        <p:spPr>
          <a:xfrm>
            <a:off x="0" y="276225"/>
            <a:ext cx="12192000" cy="76944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Programme: </a:t>
            </a:r>
            <a:r>
              <a:rPr lang="en-GB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CERCle</a:t>
            </a:r>
            <a:r>
              <a:rPr lang="en-GB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Plenary Session</a:t>
            </a:r>
          </a:p>
        </p:txBody>
      </p:sp>
    </p:spTree>
    <p:extLst>
      <p:ext uri="{BB962C8B-B14F-4D97-AF65-F5344CB8AC3E}">
        <p14:creationId xmlns:p14="http://schemas.microsoft.com/office/powerpoint/2010/main" val="1649243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1727A5-04D5-4831-8B75-CB412AF0EFA5}"/>
              </a:ext>
            </a:extLst>
          </p:cNvPr>
          <p:cNvSpPr/>
          <p:nvPr/>
        </p:nvSpPr>
        <p:spPr>
          <a:xfrm>
            <a:off x="349317" y="1539492"/>
            <a:ext cx="830854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Information sessions</a:t>
            </a:r>
          </a:p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laureates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panel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members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the National ERC Contact Point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E6ACDBA-E39F-42DA-9C64-EEB0A962F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11" y="2717137"/>
            <a:ext cx="38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6CCC79-78FD-4259-BDD6-E11D0C041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10" y="4465465"/>
            <a:ext cx="333577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74843D9-0335-447B-A27E-BC1A5AA4486E}"/>
              </a:ext>
            </a:extLst>
          </p:cNvPr>
          <p:cNvSpPr/>
          <p:nvPr/>
        </p:nvSpPr>
        <p:spPr>
          <a:xfrm>
            <a:off x="7562473" y="3200253"/>
            <a:ext cx="463724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Two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sessions in 2024: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StG-CoG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AdG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70 Participants,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including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external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Three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planned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for 2025</a:t>
            </a:r>
          </a:p>
        </p:txBody>
      </p:sp>
    </p:spTree>
    <p:extLst>
      <p:ext uri="{BB962C8B-B14F-4D97-AF65-F5344CB8AC3E}">
        <p14:creationId xmlns:p14="http://schemas.microsoft.com/office/powerpoint/2010/main" val="326423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AFBC53-833A-443F-8DAD-757FDC6E4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73" r="1604"/>
          <a:stretch/>
        </p:blipFill>
        <p:spPr>
          <a:xfrm>
            <a:off x="352511" y="2732548"/>
            <a:ext cx="364587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1727A5-04D5-4831-8B75-CB412AF0EFA5}"/>
              </a:ext>
            </a:extLst>
          </p:cNvPr>
          <p:cNvSpPr/>
          <p:nvPr/>
        </p:nvSpPr>
        <p:spPr>
          <a:xfrm>
            <a:off x="349317" y="1539492"/>
            <a:ext cx="105771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Grant </a:t>
            </a:r>
            <a:r>
              <a:rPr lang="fr-FR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writing</a:t>
            </a:r>
            <a:r>
              <a:rPr lang="fr-FR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workshops, all ERC </a:t>
            </a:r>
            <a:r>
              <a:rPr lang="fr-FR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levels</a:t>
            </a:r>
            <a:endParaRPr lang="fr-FR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specialised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coach, former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academic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A743487-3478-490B-962C-71CB3A32A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525" y="4456834"/>
            <a:ext cx="25600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D23A52-7F3B-445D-BEB0-1799A6928EA1}"/>
              </a:ext>
            </a:extLst>
          </p:cNvPr>
          <p:cNvSpPr/>
          <p:nvPr/>
        </p:nvSpPr>
        <p:spPr>
          <a:xfrm>
            <a:off x="6096000" y="3200253"/>
            <a:ext cx="57434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Three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writing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workshops in 2024: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StG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CoG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AdG</a:t>
            </a:r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Three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planned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for 2025,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including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SyG</a:t>
            </a:r>
            <a:endParaRPr lang="fr-FR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endParaRPr lang="fr-FR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Special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efforts in 2025 for SH panels</a:t>
            </a:r>
          </a:p>
          <a:p>
            <a:endParaRPr lang="fr-FR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65D49A-A5FF-49AB-824E-74C1F46B7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834729" y="5094665"/>
            <a:ext cx="1086071" cy="6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92A0049-9473-44EA-8264-5656D7A0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17" y="2732548"/>
            <a:ext cx="382550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1727A5-04D5-4831-8B75-CB412AF0EFA5}"/>
              </a:ext>
            </a:extLst>
          </p:cNvPr>
          <p:cNvSpPr/>
          <p:nvPr/>
        </p:nvSpPr>
        <p:spPr>
          <a:xfrm>
            <a:off x="349317" y="1539492"/>
            <a:ext cx="105771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ERC interview </a:t>
            </a:r>
            <a:r>
              <a:rPr lang="fr-FR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preparation</a:t>
            </a:r>
            <a:r>
              <a:rPr lang="fr-FR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all ERC </a:t>
            </a:r>
            <a:r>
              <a:rPr lang="fr-FR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levels</a:t>
            </a:r>
            <a:endParaRPr lang="fr-FR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Collective and </a:t>
            </a:r>
            <a:r>
              <a:rPr lang="fr-FR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individual</a:t>
            </a:r>
            <a:r>
              <a:rPr lang="fr-FR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sessions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D23A52-7F3B-445D-BEB0-1799A6928EA1}"/>
              </a:ext>
            </a:extLst>
          </p:cNvPr>
          <p:cNvSpPr/>
          <p:nvPr/>
        </p:nvSpPr>
        <p:spPr>
          <a:xfrm>
            <a:off x="5672039" y="3200253"/>
            <a:ext cx="62587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Three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collective sessions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planned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for 2025</a:t>
            </a:r>
          </a:p>
          <a:p>
            <a:endParaRPr lang="fr-FR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First one Jan-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Feb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2025 for the ERC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AdG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A-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invited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candidates (5+, or ~20% of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submitted</a:t>
            </a:r>
            <a:r>
              <a:rPr lang="fr-F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ED43EE-B295-4CE0-AA81-B917B6F22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745" y="3598786"/>
            <a:ext cx="382386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92AE72-FD5F-4AB2-A786-E6E20013F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40430" y="1694503"/>
            <a:ext cx="1086071" cy="6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A97E9FCF-5966-453C-A879-1EE071E7DF03}"/>
              </a:ext>
            </a:extLst>
          </p:cNvPr>
          <p:cNvSpPr txBox="1">
            <a:spLocks/>
          </p:cNvSpPr>
          <p:nvPr/>
        </p:nvSpPr>
        <p:spPr>
          <a:xfrm>
            <a:off x="0" y="2305638"/>
            <a:ext cx="12192000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rgbClr val="002060"/>
                </a:solidFill>
              </a:rPr>
              <a:t>Scientific </a:t>
            </a:r>
            <a:r>
              <a:rPr lang="fr-FR" sz="6000" dirty="0" err="1">
                <a:solidFill>
                  <a:srgbClr val="002060"/>
                </a:solidFill>
              </a:rPr>
              <a:t>presentation</a:t>
            </a:r>
            <a:br>
              <a:rPr lang="fr-FR" sz="6000" dirty="0">
                <a:solidFill>
                  <a:srgbClr val="002060"/>
                </a:solidFill>
              </a:rPr>
            </a:br>
            <a:r>
              <a:rPr lang="fr-FR" sz="6000" dirty="0">
                <a:solidFill>
                  <a:srgbClr val="002060"/>
                </a:solidFill>
              </a:rPr>
              <a:t>ERC </a:t>
            </a:r>
            <a:r>
              <a:rPr lang="fr-FR" sz="6000" dirty="0" err="1">
                <a:solidFill>
                  <a:srgbClr val="002060"/>
                </a:solidFill>
              </a:rPr>
              <a:t>Laureates</a:t>
            </a:r>
            <a:endParaRPr lang="fr-FR" sz="6000" dirty="0">
              <a:solidFill>
                <a:srgbClr val="002060"/>
              </a:solidFill>
            </a:endParaRPr>
          </a:p>
          <a:p>
            <a:pPr algn="ctr"/>
            <a:r>
              <a:rPr lang="fr-FR" sz="6000" dirty="0">
                <a:solidFill>
                  <a:srgbClr val="002060"/>
                </a:solidFill>
              </a:rPr>
              <a:t>(2/2)</a:t>
            </a:r>
          </a:p>
        </p:txBody>
      </p:sp>
    </p:spTree>
    <p:extLst>
      <p:ext uri="{BB962C8B-B14F-4D97-AF65-F5344CB8AC3E}">
        <p14:creationId xmlns:p14="http://schemas.microsoft.com/office/powerpoint/2010/main" val="108957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1C9A7A1C-6B6F-418E-BC73-80868E71A6EB}"/>
              </a:ext>
            </a:extLst>
          </p:cNvPr>
          <p:cNvSpPr txBox="1">
            <a:spLocks/>
          </p:cNvSpPr>
          <p:nvPr/>
        </p:nvSpPr>
        <p:spPr>
          <a:xfrm>
            <a:off x="0" y="1709738"/>
            <a:ext cx="12306300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6000" dirty="0"/>
          </a:p>
          <a:p>
            <a:pPr algn="ctr"/>
            <a:r>
              <a:rPr lang="fr-FR" sz="6000" dirty="0"/>
              <a:t>Maud Gratuze</a:t>
            </a:r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623DE68-8021-43E3-8D92-F0B55901E0E3}"/>
              </a:ext>
            </a:extLst>
          </p:cNvPr>
          <p:cNvSpPr txBox="1">
            <a:spLocks/>
          </p:cNvSpPr>
          <p:nvPr/>
        </p:nvSpPr>
        <p:spPr>
          <a:xfrm>
            <a:off x="0" y="4116388"/>
            <a:ext cx="12192000" cy="150018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SynApoE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: Mechanisms of Synaptic Degeneration in Alzheimer’s Disease</a:t>
            </a:r>
            <a:br>
              <a:rPr lang="fr-FR" sz="2600" dirty="0">
                <a:cs typeface="Arial" panose="020B0604020202020204" pitchFamily="34" charset="0"/>
              </a:rPr>
            </a:b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StG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2024 – LS05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INP –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Institut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Neurophysiopathologie</a:t>
            </a:r>
            <a:endParaRPr lang="fr-FR" sz="2600" dirty="0"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DCD6C3-7C33-4C49-88BD-A4D30403467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735366" y="1066811"/>
            <a:ext cx="2122416" cy="28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30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1C9A7A1C-6B6F-418E-BC73-80868E71A6EB}"/>
              </a:ext>
            </a:extLst>
          </p:cNvPr>
          <p:cNvSpPr txBox="1">
            <a:spLocks/>
          </p:cNvSpPr>
          <p:nvPr/>
        </p:nvSpPr>
        <p:spPr>
          <a:xfrm>
            <a:off x="-1" y="1709738"/>
            <a:ext cx="12191999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6000" dirty="0"/>
          </a:p>
          <a:p>
            <a:pPr algn="ctr"/>
            <a:r>
              <a:rPr lang="fr-FR" sz="6000" dirty="0"/>
              <a:t>Christian Henriot</a:t>
            </a:r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623DE68-8021-43E3-8D92-F0B55901E0E3}"/>
              </a:ext>
            </a:extLst>
          </p:cNvPr>
          <p:cNvSpPr txBox="1">
            <a:spLocks/>
          </p:cNvSpPr>
          <p:nvPr/>
        </p:nvSpPr>
        <p:spPr>
          <a:xfrm>
            <a:off x="0" y="4116388"/>
            <a:ext cx="12192000" cy="150018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ENPMUC: Big Data and Power Networks in Modern Urban China</a:t>
            </a:r>
            <a:br>
              <a:rPr lang="fr-FR" sz="2600" dirty="0">
                <a:cs typeface="Arial" panose="020B0604020202020204" pitchFamily="34" charset="0"/>
              </a:rPr>
            </a:b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AdG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2017 and PoC 2024 – SH6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IrAsia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–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Institut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Recherches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Asiatiques</a:t>
            </a:r>
            <a:endParaRPr lang="fr-FR" sz="2600" dirty="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891C6D-0026-4049-8E81-7DE08AA1E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985" y="1898288"/>
            <a:ext cx="1326167" cy="17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1C9A7A1C-6B6F-418E-BC73-80868E71A6EB}"/>
              </a:ext>
            </a:extLst>
          </p:cNvPr>
          <p:cNvSpPr txBox="1">
            <a:spLocks/>
          </p:cNvSpPr>
          <p:nvPr/>
        </p:nvSpPr>
        <p:spPr>
          <a:xfrm>
            <a:off x="-1" y="1709738"/>
            <a:ext cx="12191999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6000" dirty="0"/>
          </a:p>
          <a:p>
            <a:pPr algn="ctr"/>
            <a:r>
              <a:rPr lang="fr-FR" sz="6000" dirty="0"/>
              <a:t>Kristof </a:t>
            </a:r>
            <a:r>
              <a:rPr lang="fr-FR" sz="6000" dirty="0" err="1"/>
              <a:t>Strijkers</a:t>
            </a:r>
            <a:endParaRPr lang="fr-FR" sz="6000" dirty="0"/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623DE68-8021-43E3-8D92-F0B55901E0E3}"/>
              </a:ext>
            </a:extLst>
          </p:cNvPr>
          <p:cNvSpPr txBox="1">
            <a:spLocks/>
          </p:cNvSpPr>
          <p:nvPr/>
        </p:nvSpPr>
        <p:spPr>
          <a:xfrm>
            <a:off x="0" y="4116388"/>
            <a:ext cx="12192000" cy="150018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LaDy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: Language in Dyads: Connecting Linguistic and Neural Alignment</a:t>
            </a:r>
            <a:br>
              <a:rPr lang="fr-FR" sz="2600" dirty="0">
                <a:cs typeface="Arial" panose="020B0604020202020204" pitchFamily="34" charset="0"/>
              </a:rPr>
            </a:b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CoG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2024 – SH4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LPL - Speech and Language Lab</a:t>
            </a:r>
            <a:endParaRPr lang="fr-FR" sz="2600" dirty="0"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DC894B-4451-4D1C-9C6B-A3F86EF65C9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808719" y="1419546"/>
            <a:ext cx="1928571" cy="25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6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2D98B4AC-B721-4AC1-B493-017BE3603212}"/>
              </a:ext>
            </a:extLst>
          </p:cNvPr>
          <p:cNvSpPr txBox="1">
            <a:spLocks/>
          </p:cNvSpPr>
          <p:nvPr/>
        </p:nvSpPr>
        <p:spPr>
          <a:xfrm>
            <a:off x="0" y="4589463"/>
            <a:ext cx="12192000" cy="15001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rgbClr val="002060"/>
                </a:solidFill>
              </a:rPr>
              <a:t>Gerd </a:t>
            </a:r>
            <a:r>
              <a:rPr lang="fr-FR" sz="2400" b="1" dirty="0" err="1">
                <a:solidFill>
                  <a:srgbClr val="002060"/>
                </a:solidFill>
              </a:rPr>
              <a:t>Gigerenzer</a:t>
            </a:r>
            <a:endParaRPr lang="fr-FR" sz="2400" b="1" dirty="0">
              <a:solidFill>
                <a:srgbClr val="00206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 err="1">
                <a:solidFill>
                  <a:srgbClr val="002060"/>
                </a:solidFill>
              </a:rPr>
              <a:t>Vice-President</a:t>
            </a:r>
            <a:r>
              <a:rPr lang="fr-FR" sz="2400" dirty="0">
                <a:solidFill>
                  <a:srgbClr val="002060"/>
                </a:solidFill>
              </a:rPr>
              <a:t> for </a:t>
            </a:r>
            <a:r>
              <a:rPr lang="fr-FR" sz="2400" dirty="0" err="1">
                <a:solidFill>
                  <a:srgbClr val="002060"/>
                </a:solidFill>
              </a:rPr>
              <a:t>Humanities</a:t>
            </a:r>
            <a:r>
              <a:rPr lang="fr-FR" sz="2400" dirty="0">
                <a:solidFill>
                  <a:srgbClr val="002060"/>
                </a:solidFill>
              </a:rPr>
              <a:t> of the </a:t>
            </a:r>
            <a:r>
              <a:rPr lang="fr-FR" sz="2400" dirty="0" err="1">
                <a:solidFill>
                  <a:srgbClr val="002060"/>
                </a:solidFill>
              </a:rPr>
              <a:t>European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lang="fr-FR" sz="2400" dirty="0" err="1">
                <a:solidFill>
                  <a:srgbClr val="002060"/>
                </a:solidFill>
              </a:rPr>
              <a:t>Research</a:t>
            </a:r>
            <a:r>
              <a:rPr lang="fr-FR" sz="2400" dirty="0">
                <a:solidFill>
                  <a:srgbClr val="002060"/>
                </a:solidFill>
              </a:rPr>
              <a:t> Council</a:t>
            </a: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B9517AEA-392C-4429-92BA-F8EBC02A96F2}"/>
              </a:ext>
            </a:extLst>
          </p:cNvPr>
          <p:cNvSpPr txBox="1">
            <a:spLocks/>
          </p:cNvSpPr>
          <p:nvPr/>
        </p:nvSpPr>
        <p:spPr>
          <a:xfrm>
            <a:off x="0" y="2274818"/>
            <a:ext cx="12192000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>
                <a:solidFill>
                  <a:srgbClr val="002060"/>
                </a:solidFill>
              </a:rPr>
              <a:t>Demystifying the ERC and Encouraging Applications</a:t>
            </a:r>
            <a:endParaRPr lang="fr-FR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6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B735E45-2EA7-4DAD-8D2A-6ACBEA4D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Q&amp;A session</a:t>
            </a:r>
            <a:br>
              <a:rPr lang="fr-FR" dirty="0">
                <a:solidFill>
                  <a:srgbClr val="002060"/>
                </a:solidFill>
              </a:rPr>
            </a:b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1134CB4A-4D09-44E8-B81E-7344992E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>
                <a:solidFill>
                  <a:srgbClr val="002060"/>
                </a:solidFill>
              </a:rPr>
              <a:t>Concluding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Remarks</a:t>
            </a:r>
            <a:br>
              <a:rPr lang="fr-FR" dirty="0">
                <a:solidFill>
                  <a:srgbClr val="002060"/>
                </a:solidFill>
              </a:rPr>
            </a:b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F7164DD3-EBD8-4608-BBD4-2898E09B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17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Stefan ENOCH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Vice President for Research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Aix Marseille Université</a:t>
            </a:r>
          </a:p>
        </p:txBody>
      </p:sp>
    </p:spTree>
    <p:extLst>
      <p:ext uri="{BB962C8B-B14F-4D97-AF65-F5344CB8AC3E}">
        <p14:creationId xmlns:p14="http://schemas.microsoft.com/office/powerpoint/2010/main" val="404067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5FE83B-35F1-4B56-A4ED-570EE5611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9" t="73750" r="11876" b="16389"/>
          <a:stretch/>
        </p:blipFill>
        <p:spPr>
          <a:xfrm>
            <a:off x="5135260" y="6181724"/>
            <a:ext cx="7077075" cy="6762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238F9BB-9ADF-4514-A78D-78061E07458B}"/>
              </a:ext>
            </a:extLst>
          </p:cNvPr>
          <p:cNvSpPr txBox="1"/>
          <p:nvPr/>
        </p:nvSpPr>
        <p:spPr>
          <a:xfrm>
            <a:off x="121699" y="6332218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66E6"/>
                </a:solidFill>
              </a:rPr>
              <a:t>5</a:t>
            </a:r>
            <a:r>
              <a:rPr lang="en-GB" sz="1400" baseline="30000" dirty="0">
                <a:solidFill>
                  <a:srgbClr val="0066E6"/>
                </a:solidFill>
              </a:rPr>
              <a:t>th</a:t>
            </a:r>
            <a:r>
              <a:rPr lang="en-GB" sz="1400" dirty="0">
                <a:solidFill>
                  <a:srgbClr val="0066E6"/>
                </a:solidFill>
              </a:rPr>
              <a:t> Plenary session </a:t>
            </a:r>
            <a:r>
              <a:rPr lang="en-GB" sz="1400" dirty="0" err="1">
                <a:solidFill>
                  <a:srgbClr val="0066E6"/>
                </a:solidFill>
              </a:rPr>
              <a:t>CERCle</a:t>
            </a:r>
            <a:endParaRPr lang="en-GB" sz="1400" dirty="0">
              <a:solidFill>
                <a:srgbClr val="0066E6"/>
              </a:solidFill>
            </a:endParaRPr>
          </a:p>
          <a:p>
            <a:r>
              <a:rPr lang="en-GB" sz="1400" dirty="0">
                <a:solidFill>
                  <a:srgbClr val="0066E6"/>
                </a:solidFill>
              </a:rPr>
              <a:t>The ERC Club of Aix Marseille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B28D310-A7C9-47C6-A290-42789B9C5F59}"/>
              </a:ext>
            </a:extLst>
          </p:cNvPr>
          <p:cNvCxnSpPr/>
          <p:nvPr/>
        </p:nvCxnSpPr>
        <p:spPr>
          <a:xfrm>
            <a:off x="0" y="6301396"/>
            <a:ext cx="12212335" cy="0"/>
          </a:xfrm>
          <a:prstGeom prst="line">
            <a:avLst/>
          </a:prstGeom>
          <a:ln>
            <a:solidFill>
              <a:srgbClr val="0066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E115FBA-50EE-4D15-837F-12CE0DA25046}"/>
              </a:ext>
            </a:extLst>
          </p:cNvPr>
          <p:cNvSpPr/>
          <p:nvPr/>
        </p:nvSpPr>
        <p:spPr>
          <a:xfrm>
            <a:off x="0" y="6400800"/>
            <a:ext cx="2750047" cy="6762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015E3EF-7EDA-4715-9D42-22A4EE4C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>
                <a:solidFill>
                  <a:srgbClr val="002060"/>
                </a:solidFill>
              </a:rPr>
              <a:t>Welcome</a:t>
            </a:r>
            <a:br>
              <a:rPr lang="fr-FR" dirty="0">
                <a:solidFill>
                  <a:srgbClr val="002060"/>
                </a:solidFill>
              </a:rPr>
            </a:b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B84E97B8-A582-4A8F-9DA7-DCC93D1B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075" y="4143918"/>
            <a:ext cx="10515600" cy="18066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Eric BERTON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President of Aix Marseille Université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Stefan ENOCH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Vice President for Research</a:t>
            </a:r>
          </a:p>
        </p:txBody>
      </p:sp>
    </p:spTree>
    <p:extLst>
      <p:ext uri="{BB962C8B-B14F-4D97-AF65-F5344CB8AC3E}">
        <p14:creationId xmlns:p14="http://schemas.microsoft.com/office/powerpoint/2010/main" val="59925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5FE83B-35F1-4B56-A4ED-570EE561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9444"/>
            <a:ext cx="8839200" cy="6073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76070-E804-4A43-BFFF-74E593DEB7B0}"/>
              </a:ext>
            </a:extLst>
          </p:cNvPr>
          <p:cNvSpPr/>
          <p:nvPr/>
        </p:nvSpPr>
        <p:spPr>
          <a:xfrm>
            <a:off x="3448050" y="1981200"/>
            <a:ext cx="5638800" cy="259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E8715B-5742-4184-9E15-6268B3EE5632}"/>
              </a:ext>
            </a:extLst>
          </p:cNvPr>
          <p:cNvSpPr txBox="1"/>
          <p:nvPr/>
        </p:nvSpPr>
        <p:spPr>
          <a:xfrm>
            <a:off x="4311683" y="2881597"/>
            <a:ext cx="3449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THANK YOU!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0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A97E9FCF-5966-453C-A879-1EE071E7DF03}"/>
              </a:ext>
            </a:extLst>
          </p:cNvPr>
          <p:cNvSpPr txBox="1">
            <a:spLocks/>
          </p:cNvSpPr>
          <p:nvPr/>
        </p:nvSpPr>
        <p:spPr>
          <a:xfrm>
            <a:off x="0" y="2305639"/>
            <a:ext cx="12192000" cy="1790112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rgbClr val="002060"/>
                </a:solidFill>
              </a:rPr>
              <a:t>Scientific </a:t>
            </a:r>
            <a:r>
              <a:rPr lang="fr-FR" sz="6000" dirty="0" err="1">
                <a:solidFill>
                  <a:srgbClr val="002060"/>
                </a:solidFill>
              </a:rPr>
              <a:t>presentation</a:t>
            </a:r>
            <a:br>
              <a:rPr lang="fr-FR" sz="6000" dirty="0">
                <a:solidFill>
                  <a:srgbClr val="002060"/>
                </a:solidFill>
              </a:rPr>
            </a:br>
            <a:r>
              <a:rPr lang="fr-FR" sz="6000" dirty="0">
                <a:solidFill>
                  <a:srgbClr val="002060"/>
                </a:solidFill>
              </a:rPr>
              <a:t>ERC </a:t>
            </a:r>
            <a:r>
              <a:rPr lang="fr-FR" sz="6000" dirty="0" err="1">
                <a:solidFill>
                  <a:srgbClr val="002060"/>
                </a:solidFill>
              </a:rPr>
              <a:t>Laureates</a:t>
            </a:r>
            <a:r>
              <a:rPr lang="fr-FR" sz="6000" dirty="0">
                <a:solidFill>
                  <a:srgbClr val="002060"/>
                </a:solidFill>
              </a:rPr>
              <a:t> (1/2)</a:t>
            </a:r>
          </a:p>
        </p:txBody>
      </p:sp>
    </p:spTree>
    <p:extLst>
      <p:ext uri="{BB962C8B-B14F-4D97-AF65-F5344CB8AC3E}">
        <p14:creationId xmlns:p14="http://schemas.microsoft.com/office/powerpoint/2010/main" val="360100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1C9A7A1C-6B6F-418E-BC73-80868E71A6EB}"/>
              </a:ext>
            </a:extLst>
          </p:cNvPr>
          <p:cNvSpPr txBox="1">
            <a:spLocks/>
          </p:cNvSpPr>
          <p:nvPr/>
        </p:nvSpPr>
        <p:spPr>
          <a:xfrm>
            <a:off x="0" y="1709738"/>
            <a:ext cx="10515600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fr-FR" sz="6000" dirty="0"/>
            </a:br>
            <a:r>
              <a:rPr lang="fr-FR" sz="6000" dirty="0"/>
              <a:t>Isabelle </a:t>
            </a:r>
            <a:r>
              <a:rPr lang="fr-FR" sz="6000" dirty="0" err="1"/>
              <a:t>Dautriche</a:t>
            </a:r>
            <a:endParaRPr lang="fr-FR" sz="6000" dirty="0"/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623DE68-8021-43E3-8D92-F0B55901E0E3}"/>
              </a:ext>
            </a:extLst>
          </p:cNvPr>
          <p:cNvSpPr txBox="1">
            <a:spLocks/>
          </p:cNvSpPr>
          <p:nvPr/>
        </p:nvSpPr>
        <p:spPr>
          <a:xfrm>
            <a:off x="0" y="4116388"/>
            <a:ext cx="12192000" cy="150018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ThoughtOrigins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: Formative and Evolutionary Origins of the Language of Thought</a:t>
            </a:r>
            <a:r>
              <a:rPr lang="fr-FR" sz="2600" i="1" dirty="0">
                <a:cs typeface="Arial" panose="020B0604020202020204" pitchFamily="34" charset="0"/>
              </a:rPr>
              <a:t> </a:t>
            </a:r>
            <a:r>
              <a:rPr lang="fr-FR" sz="2600" dirty="0">
                <a:cs typeface="Arial" panose="020B0604020202020204" pitchFamily="34" charset="0"/>
              </a:rPr>
              <a:t>   </a:t>
            </a:r>
            <a:br>
              <a:rPr lang="fr-FR" sz="2600" dirty="0">
                <a:cs typeface="Arial" panose="020B0604020202020204" pitchFamily="34" charset="0"/>
              </a:rPr>
            </a:b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StG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2024 – SH4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CRPN - </a:t>
            </a:r>
            <a:r>
              <a:rPr lang="fr-FR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Centre de Recherche en Psychologie et Neurosciences</a:t>
            </a:r>
            <a:endParaRPr lang="fr-FR" sz="2600" dirty="0"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A6C3A2-878A-485D-BADE-3326A50A7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12" y="1550987"/>
            <a:ext cx="1722518" cy="22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3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1C9A7A1C-6B6F-418E-BC73-80868E71A6EB}"/>
              </a:ext>
            </a:extLst>
          </p:cNvPr>
          <p:cNvSpPr txBox="1">
            <a:spLocks/>
          </p:cNvSpPr>
          <p:nvPr/>
        </p:nvSpPr>
        <p:spPr>
          <a:xfrm>
            <a:off x="0" y="1709738"/>
            <a:ext cx="12192000" cy="28527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6000" dirty="0"/>
          </a:p>
          <a:p>
            <a:pPr algn="ctr"/>
            <a:r>
              <a:rPr lang="fr-FR" sz="6000" dirty="0"/>
              <a:t>Olivier </a:t>
            </a:r>
            <a:r>
              <a:rPr lang="fr-FR" sz="6000" dirty="0" err="1"/>
              <a:t>Sulpis</a:t>
            </a:r>
            <a:endParaRPr lang="fr-FR" sz="6000" dirty="0"/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623DE68-8021-43E3-8D92-F0B55901E0E3}"/>
              </a:ext>
            </a:extLst>
          </p:cNvPr>
          <p:cNvSpPr txBox="1">
            <a:spLocks/>
          </p:cNvSpPr>
          <p:nvPr/>
        </p:nvSpPr>
        <p:spPr>
          <a:xfrm>
            <a:off x="0" y="4116388"/>
            <a:ext cx="12192000" cy="150018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Deep-C: Investigating Environmental Geosciences</a:t>
            </a:r>
            <a:br>
              <a:rPr lang="fr-FR" sz="2600" dirty="0">
                <a:cs typeface="Arial" panose="020B0604020202020204" pitchFamily="34" charset="0"/>
              </a:rPr>
            </a:b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</a:rPr>
              <a:t>StG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</a:rPr>
              <a:t> 2024 – PE10</a:t>
            </a:r>
            <a:endParaRPr lang="en-GB" sz="2600" i="1" dirty="0">
              <a:solidFill>
                <a:schemeClr val="tx1">
                  <a:tint val="75000"/>
                </a:schemeClr>
              </a:solidFill>
              <a:highlight>
                <a:srgbClr val="FFFF00"/>
              </a:highligh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CEREGE - Centre de recherche et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d’enseignement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des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géosciences</a:t>
            </a:r>
            <a:r>
              <a:rPr lang="en-GB" sz="2600" i="1" dirty="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GB" sz="2600" i="1" dirty="0" err="1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rPr>
              <a:t>l’environnement</a:t>
            </a:r>
            <a:endParaRPr lang="fr-FR" sz="2600" dirty="0"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38EE8A-2401-4458-8AE2-56F16D0C2E1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813240" y="1709738"/>
            <a:ext cx="2084783" cy="27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5D7CAD0A-79B0-46BD-ACC2-C99E55621D3C}"/>
              </a:ext>
            </a:extLst>
          </p:cNvPr>
          <p:cNvSpPr txBox="1">
            <a:spLocks/>
          </p:cNvSpPr>
          <p:nvPr/>
        </p:nvSpPr>
        <p:spPr>
          <a:xfrm>
            <a:off x="0" y="4779963"/>
            <a:ext cx="12192000" cy="15001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>
                <a:solidFill>
                  <a:srgbClr val="002060"/>
                </a:solidFill>
              </a:rPr>
              <a:t>Céline DAMON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 err="1">
                <a:solidFill>
                  <a:srgbClr val="002060"/>
                </a:solidFill>
              </a:rPr>
              <a:t>Coordinator</a:t>
            </a:r>
            <a:r>
              <a:rPr lang="fr-FR" sz="2400" dirty="0">
                <a:solidFill>
                  <a:srgbClr val="002060"/>
                </a:solidFill>
              </a:rPr>
              <a:t> of ‘Le CERCle’</a:t>
            </a:r>
            <a:br>
              <a:rPr lang="fr-FR" sz="2400" dirty="0">
                <a:solidFill>
                  <a:srgbClr val="002060"/>
                </a:solidFill>
              </a:rPr>
            </a:br>
            <a:r>
              <a:rPr lang="fr-FR" sz="2400" dirty="0">
                <a:solidFill>
                  <a:srgbClr val="002060"/>
                </a:solidFill>
              </a:rPr>
              <a:t>Head of Mission Europe pour la Recherche (MER)</a:t>
            </a: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425A2CDB-DBC2-4927-B275-CEADA261839B}"/>
              </a:ext>
            </a:extLst>
          </p:cNvPr>
          <p:cNvSpPr txBox="1">
            <a:spLocks/>
          </p:cNvSpPr>
          <p:nvPr/>
        </p:nvSpPr>
        <p:spPr>
          <a:xfrm>
            <a:off x="0" y="2388395"/>
            <a:ext cx="12192000" cy="1890712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>
                <a:solidFill>
                  <a:srgbClr val="002060"/>
                </a:solidFill>
              </a:rPr>
              <a:t>Annual CERCle Report: </a:t>
            </a:r>
          </a:p>
          <a:p>
            <a:pPr algn="ctr"/>
            <a:r>
              <a:rPr lang="en-GB" sz="6000" dirty="0">
                <a:solidFill>
                  <a:srgbClr val="002060"/>
                </a:solidFill>
              </a:rPr>
              <a:t>Review of 2024 &amp; Prospects for 2025</a:t>
            </a:r>
            <a:endParaRPr lang="fr-FR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2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08B65F-0336-490F-96BB-4E49F82C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47" y="190360"/>
            <a:ext cx="2460156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97A877-AFD0-42AB-948B-E794AB97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81" y="206500"/>
            <a:ext cx="1580272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D799A-ACAF-4F7B-A02D-17A872C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8910"/>
            <a:ext cx="1555093" cy="1440000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49781F6C-2E36-41D0-B16E-C8A7F16355EC}"/>
              </a:ext>
            </a:extLst>
          </p:cNvPr>
          <p:cNvSpPr txBox="1">
            <a:spLocks/>
          </p:cNvSpPr>
          <p:nvPr/>
        </p:nvSpPr>
        <p:spPr>
          <a:xfrm>
            <a:off x="58056" y="2881313"/>
            <a:ext cx="12192000" cy="222408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 err="1">
                <a:solidFill>
                  <a:srgbClr val="002060"/>
                </a:solidFill>
              </a:rPr>
              <a:t>Overview</a:t>
            </a:r>
            <a:r>
              <a:rPr lang="fr-FR" sz="6000" dirty="0">
                <a:solidFill>
                  <a:srgbClr val="002060"/>
                </a:solidFill>
              </a:rPr>
              <a:t> of ERC </a:t>
            </a:r>
            <a:r>
              <a:rPr lang="fr-FR" sz="6000" dirty="0" err="1">
                <a:solidFill>
                  <a:srgbClr val="002060"/>
                </a:solidFill>
              </a:rPr>
              <a:t>laureates</a:t>
            </a:r>
            <a:r>
              <a:rPr lang="fr-FR" sz="6000" dirty="0">
                <a:solidFill>
                  <a:srgbClr val="002060"/>
                </a:solidFill>
              </a:rPr>
              <a:t> of </a:t>
            </a:r>
            <a:br>
              <a:rPr lang="fr-FR" sz="6000" dirty="0">
                <a:solidFill>
                  <a:srgbClr val="002060"/>
                </a:solidFill>
              </a:rPr>
            </a:br>
            <a:r>
              <a:rPr lang="fr-FR" sz="6000" dirty="0">
                <a:solidFill>
                  <a:srgbClr val="002060"/>
                </a:solidFill>
              </a:rPr>
              <a:t>Aix-Marseille</a:t>
            </a:r>
          </a:p>
        </p:txBody>
      </p:sp>
    </p:spTree>
    <p:extLst>
      <p:ext uri="{BB962C8B-B14F-4D97-AF65-F5344CB8AC3E}">
        <p14:creationId xmlns:p14="http://schemas.microsoft.com/office/powerpoint/2010/main" val="202421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3D5FC46E-76E5-4681-AAE0-AE3A9000A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8313"/>
            <a:ext cx="1600200" cy="635000"/>
          </a:xfrm>
        </p:spPr>
      </p:pic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F94C221D-C2B7-4F5F-A33D-C94C5FE13714}"/>
              </a:ext>
            </a:extLst>
          </p:cNvPr>
          <p:cNvSpPr txBox="1">
            <a:spLocks/>
          </p:cNvSpPr>
          <p:nvPr/>
        </p:nvSpPr>
        <p:spPr>
          <a:xfrm>
            <a:off x="7074951" y="818756"/>
            <a:ext cx="5074136" cy="4279853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400" b="1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400" b="1" dirty="0">
                <a:cs typeface="Arial" panose="020B0604020202020204" pitchFamily="34" charset="0"/>
              </a:rPr>
              <a:t>Hugo BISIO-SABARIS   </a:t>
            </a:r>
            <a:r>
              <a:rPr lang="fr-FR" sz="1400" dirty="0" err="1">
                <a:cs typeface="Arial" panose="020B0604020202020204" pitchFamily="34" charset="0"/>
              </a:rPr>
              <a:t>StG</a:t>
            </a:r>
            <a:r>
              <a:rPr lang="fr-FR" sz="1400" dirty="0">
                <a:cs typeface="Arial" panose="020B0604020202020204" pitchFamily="34" charset="0"/>
              </a:rPr>
              <a:t> – LS8 - IGS </a:t>
            </a:r>
            <a:br>
              <a:rPr lang="fr-FR" sz="1400" dirty="0">
                <a:cs typeface="Arial" panose="020B0604020202020204" pitchFamily="34" charset="0"/>
              </a:rPr>
            </a:br>
            <a:r>
              <a:rPr lang="fr-FR" sz="1400" b="1" i="1" dirty="0" err="1">
                <a:cs typeface="Arial" panose="020B0604020202020204" pitchFamily="34" charset="0"/>
              </a:rPr>
              <a:t>ViDaMa</a:t>
            </a:r>
            <a:r>
              <a:rPr lang="fr-FR" sz="1400" b="1" i="1" dirty="0">
                <a:cs typeface="Arial" panose="020B0604020202020204" pitchFamily="34" charset="0"/>
              </a:rPr>
              <a:t> 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Proving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en-US" sz="1400" dirty="0">
                <a:cs typeface="Arial" panose="020B0604020202020204" pitchFamily="34" charset="0"/>
              </a:rPr>
              <a:t>the causality of liquid-liquid phase separation for the acquisition of nuclear-like functions by the viral factories of giant viruses</a:t>
            </a:r>
            <a:br>
              <a:rPr lang="en-US" sz="1400" dirty="0">
                <a:cs typeface="Arial" panose="020B0604020202020204" pitchFamily="34" charset="0"/>
              </a:rPr>
            </a:br>
            <a:endParaRPr lang="en-US" sz="6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b="1" dirty="0">
                <a:solidFill>
                  <a:srgbClr val="C00000"/>
                </a:solidFill>
                <a:cs typeface="Arial" panose="020B0604020202020204" pitchFamily="34" charset="0"/>
              </a:rPr>
              <a:t>Aix Marseille 100th ERC </a:t>
            </a:r>
            <a:r>
              <a:rPr lang="fr-FR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Laureate</a:t>
            </a:r>
            <a:r>
              <a:rPr lang="fr-FR" sz="1800" b="1" dirty="0">
                <a:solidFill>
                  <a:srgbClr val="C00000"/>
                </a:solidFill>
                <a:cs typeface="Arial" panose="020B0604020202020204" pitchFamily="34" charset="0"/>
              </a:rPr>
              <a:t>!</a:t>
            </a:r>
            <a:br>
              <a:rPr lang="fr-FR" sz="18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fr-FR" sz="1400" b="1" dirty="0">
                <a:cs typeface="Arial" panose="020B0604020202020204" pitchFamily="34" charset="0"/>
              </a:rPr>
              <a:t>Maud GRATUZE  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StG</a:t>
            </a:r>
            <a:r>
              <a:rPr lang="fr-FR" sz="1400" dirty="0">
                <a:cs typeface="Arial" panose="020B0604020202020204" pitchFamily="34" charset="0"/>
              </a:rPr>
              <a:t> – LS5 - INP</a:t>
            </a:r>
            <a:br>
              <a:rPr lang="fr-FR" sz="1400" dirty="0">
                <a:cs typeface="Arial" panose="020B0604020202020204" pitchFamily="34" charset="0"/>
              </a:rPr>
            </a:br>
            <a:r>
              <a:rPr lang="fr-FR" sz="1400" b="1" i="1" dirty="0" err="1">
                <a:cs typeface="Arial" panose="020B0604020202020204" pitchFamily="34" charset="0"/>
              </a:rPr>
              <a:t>SynApoE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en-US" sz="1400" dirty="0">
                <a:cs typeface="Arial" panose="020B0604020202020204" pitchFamily="34" charset="0"/>
              </a:rPr>
              <a:t>Unravelling ApoE4 contribution to tau-mediated synaptic degeneration in AD by combining advanced proteomics and super resolution microscopy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400" b="1" dirty="0">
                <a:cs typeface="Arial" panose="020B0604020202020204" pitchFamily="34" charset="0"/>
              </a:rPr>
              <a:t>Bruno GIORDANO  </a:t>
            </a:r>
            <a:r>
              <a:rPr lang="fr-FR" sz="1400" dirty="0" err="1">
                <a:cs typeface="Arial" panose="020B0604020202020204" pitchFamily="34" charset="0"/>
              </a:rPr>
              <a:t>SyG</a:t>
            </a:r>
            <a:r>
              <a:rPr lang="fr-FR" sz="1400" dirty="0">
                <a:cs typeface="Arial" panose="020B0604020202020204" pitchFamily="34" charset="0"/>
              </a:rPr>
              <a:t> – SH4/LS5 - INT</a:t>
            </a:r>
            <a:br>
              <a:rPr lang="fr-FR" sz="1400" dirty="0">
                <a:cs typeface="Arial" panose="020B0604020202020204" pitchFamily="34" charset="0"/>
              </a:rPr>
            </a:br>
            <a:r>
              <a:rPr lang="fr-FR" sz="1400" b="1" i="1" dirty="0">
                <a:cs typeface="Arial" panose="020B0604020202020204" pitchFamily="34" charset="0"/>
              </a:rPr>
              <a:t>NASCE 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en-US" sz="1400" dirty="0">
                <a:cs typeface="Arial" panose="020B0604020202020204" pitchFamily="34" charset="0"/>
              </a:rPr>
              <a:t>Natural Auditory </a:t>
            </a:r>
            <a:r>
              <a:rPr lang="en-US" sz="1400" dirty="0" err="1">
                <a:cs typeface="Arial" panose="020B0604020202020204" pitchFamily="34" charset="0"/>
              </a:rPr>
              <a:t>SCEnes</a:t>
            </a:r>
            <a:r>
              <a:rPr lang="en-US" sz="1400" dirty="0">
                <a:cs typeface="Arial" panose="020B0604020202020204" pitchFamily="34" charset="0"/>
              </a:rPr>
              <a:t> in Humans and Machines</a:t>
            </a:r>
            <a:br>
              <a:rPr lang="fr-FR" sz="800" dirty="0">
                <a:cs typeface="Arial" panose="020B0604020202020204" pitchFamily="34" charset="0"/>
              </a:rPr>
            </a:br>
            <a:endParaRPr lang="fr-FR" sz="8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400" b="1" dirty="0">
                <a:cs typeface="Arial" panose="020B0604020202020204" pitchFamily="34" charset="0"/>
              </a:rPr>
              <a:t>Kristof STRIJKERS   </a:t>
            </a:r>
            <a:r>
              <a:rPr lang="fr-FR" sz="1400" dirty="0" err="1">
                <a:cs typeface="Arial" panose="020B0604020202020204" pitchFamily="34" charset="0"/>
              </a:rPr>
              <a:t>CoG</a:t>
            </a:r>
            <a:r>
              <a:rPr lang="fr-FR" sz="1400" dirty="0">
                <a:cs typeface="Arial" panose="020B0604020202020204" pitchFamily="34" charset="0"/>
              </a:rPr>
              <a:t> – SH4 - LPL</a:t>
            </a:r>
            <a:br>
              <a:rPr lang="fr-FR" sz="1400" dirty="0">
                <a:cs typeface="Arial" panose="020B0604020202020204" pitchFamily="34" charset="0"/>
              </a:rPr>
            </a:br>
            <a:r>
              <a:rPr lang="fr-FR" sz="1400" b="1" i="1" dirty="0" err="1">
                <a:cs typeface="Arial" panose="020B0604020202020204" pitchFamily="34" charset="0"/>
              </a:rPr>
              <a:t>LaDy</a:t>
            </a:r>
            <a:r>
              <a:rPr lang="fr-FR" sz="1400" dirty="0">
                <a:cs typeface="Arial" panose="020B0604020202020204" pitchFamily="34" charset="0"/>
              </a:rPr>
              <a:t>  </a:t>
            </a:r>
            <a:r>
              <a:rPr lang="en-US" sz="1400" dirty="0">
                <a:cs typeface="Arial" panose="020B0604020202020204" pitchFamily="34" charset="0"/>
              </a:rPr>
              <a:t>Language in the Dyad. Linking linguistic and neural alignment.</a:t>
            </a:r>
            <a:br>
              <a:rPr lang="fr-FR" sz="300" dirty="0">
                <a:cs typeface="Arial" panose="020B0604020202020204" pitchFamily="34" charset="0"/>
              </a:rPr>
            </a:br>
            <a:endParaRPr lang="fr-FR" sz="3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fr-FR" sz="800" dirty="0">
                <a:cs typeface="Arial" panose="020B0604020202020204" pitchFamily="34" charset="0"/>
              </a:rPr>
            </a:br>
            <a:endParaRPr lang="fr-FR" sz="8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800" b="1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800" b="1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800" b="1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>
                <a:cs typeface="Arial" panose="020B0604020202020204" pitchFamily="34" charset="0"/>
              </a:rPr>
              <a:t>… And 5 </a:t>
            </a:r>
            <a:r>
              <a:rPr lang="fr-FR" sz="1600" b="1" dirty="0" err="1">
                <a:cs typeface="Arial" panose="020B0604020202020204" pitchFamily="34" charset="0"/>
              </a:rPr>
              <a:t>selected</a:t>
            </a:r>
            <a:r>
              <a:rPr lang="fr-FR" sz="1600" b="1" dirty="0">
                <a:cs typeface="Arial" panose="020B0604020202020204" pitchFamily="34" charset="0"/>
              </a:rPr>
              <a:t> ERC </a:t>
            </a:r>
            <a:r>
              <a:rPr lang="fr-FR" sz="1600" b="1" dirty="0" err="1">
                <a:cs typeface="Arial" panose="020B0604020202020204" pitchFamily="34" charset="0"/>
              </a:rPr>
              <a:t>AdG</a:t>
            </a:r>
            <a:r>
              <a:rPr lang="fr-FR" sz="1600" b="1" dirty="0">
                <a:cs typeface="Arial" panose="020B0604020202020204" pitchFamily="34" charset="0"/>
              </a:rPr>
              <a:t> candidates for Oral…</a:t>
            </a:r>
            <a:endParaRPr lang="fr-FR" sz="1400" b="1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400" dirty="0"/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6E4459DD-6BC8-4AFF-BE2F-9747616E05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105F73E-D302-7A49-9D49-5CFFB39DEAD8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7B6E56-C5F8-4045-81B1-C88E06205751}"/>
              </a:ext>
            </a:extLst>
          </p:cNvPr>
          <p:cNvSpPr/>
          <p:nvPr/>
        </p:nvSpPr>
        <p:spPr>
          <a:xfrm>
            <a:off x="1125155" y="1105723"/>
            <a:ext cx="42813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 "/>
                <a:cs typeface="Arial" panose="020B0604020202020204" pitchFamily="34" charset="0"/>
              </a:rPr>
              <a:t>Baptiste LIBE-PHILIPPOT  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  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StG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– LS5 - IBDM 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i="1" dirty="0" err="1">
                <a:latin typeface="Calibri "/>
                <a:cs typeface="Arial" panose="020B0604020202020204" pitchFamily="34" charset="0"/>
              </a:rPr>
              <a:t>hCerebEvol</a:t>
            </a:r>
            <a:r>
              <a:rPr lang="fr-FR" sz="1400" b="1" i="1" dirty="0">
                <a:latin typeface="Calibri "/>
                <a:cs typeface="Arial" panose="020B0604020202020204" pitchFamily="34" charset="0"/>
              </a:rPr>
              <a:t> 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Calibri "/>
                <a:cs typeface="Arial" panose="020B0604020202020204" pitchFamily="34" charset="0"/>
              </a:rPr>
              <a:t>Elucidating the cellular and molecular divergence of the human cerebellum</a:t>
            </a:r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dirty="0">
                <a:latin typeface="Calibri "/>
                <a:cs typeface="Arial" panose="020B0604020202020204" pitchFamily="34" charset="0"/>
              </a:rPr>
              <a:t>Ashleigh SHANNON     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StG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– LS1 - AFMB 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i="1" dirty="0" err="1">
                <a:latin typeface="Calibri "/>
                <a:cs typeface="Arial" panose="020B0604020202020204" pitchFamily="34" charset="0"/>
              </a:rPr>
              <a:t>NidoRep</a:t>
            </a:r>
            <a:r>
              <a:rPr lang="fr-FR" sz="1400" b="1" i="1" dirty="0">
                <a:latin typeface="Calibri "/>
                <a:cs typeface="Arial" panose="020B0604020202020204" pitchFamily="34" charset="0"/>
              </a:rPr>
              <a:t> </a:t>
            </a:r>
            <a:r>
              <a:rPr lang="fr-FR" sz="1400" dirty="0" err="1"/>
              <a:t>Nidovirus</a:t>
            </a:r>
            <a:r>
              <a:rPr lang="fr-FR" sz="1400" dirty="0"/>
              <a:t> </a:t>
            </a:r>
            <a:r>
              <a:rPr lang="fr-FR" sz="1400" dirty="0" err="1"/>
              <a:t>replication</a:t>
            </a:r>
            <a:r>
              <a:rPr lang="fr-FR" sz="1400" dirty="0"/>
              <a:t> complexes: How enzymes </a:t>
            </a:r>
            <a:r>
              <a:rPr lang="fr-FR" sz="1400" dirty="0" err="1"/>
              <a:t>shape</a:t>
            </a:r>
            <a:r>
              <a:rPr lang="fr-FR" sz="1400" dirty="0"/>
              <a:t> viral </a:t>
            </a:r>
            <a:r>
              <a:rPr lang="fr-FR" sz="1400" dirty="0" err="1"/>
              <a:t>genomes</a:t>
            </a:r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r>
              <a:rPr lang="fr-FR" sz="1400" b="1" dirty="0">
                <a:latin typeface="Calibri "/>
                <a:cs typeface="Arial" panose="020B0604020202020204" pitchFamily="34" charset="0"/>
              </a:rPr>
              <a:t>Fanny  CAZETTES 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   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StG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– LS5 - INT 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i="1" dirty="0">
                <a:latin typeface="Calibri "/>
                <a:cs typeface="Arial" panose="020B0604020202020204" pitchFamily="34" charset="0"/>
              </a:rPr>
              <a:t>DIVERSE  </a:t>
            </a:r>
            <a:r>
              <a:rPr lang="en-US" sz="1400" dirty="0">
                <a:latin typeface="Calibri "/>
                <a:cs typeface="Arial" panose="020B0604020202020204" pitchFamily="34" charset="0"/>
              </a:rPr>
              <a:t>Understanding diversity in decision strategy: from neural circuits to behavior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r>
              <a:rPr lang="fr-FR" sz="1400" b="1" dirty="0">
                <a:latin typeface="Calibri "/>
                <a:cs typeface="Arial" panose="020B0604020202020204" pitchFamily="34" charset="0"/>
              </a:rPr>
              <a:t>Isabelle DAUTRICHE 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  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StG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– SH4 - CRPN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i="1" dirty="0" err="1">
                <a:latin typeface="Calibri "/>
                <a:cs typeface="Arial" panose="020B0604020202020204" pitchFamily="34" charset="0"/>
              </a:rPr>
              <a:t>ThoughtOrigins</a:t>
            </a:r>
            <a:r>
              <a:rPr lang="fr-FR" sz="1400" b="1" i="1" dirty="0">
                <a:latin typeface="Calibri "/>
                <a:cs typeface="Arial" panose="020B0604020202020204" pitchFamily="34" charset="0"/>
              </a:rPr>
              <a:t>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</a:t>
            </a:r>
            <a:r>
              <a:rPr lang="en-US" sz="1400" dirty="0"/>
              <a:t>Developmental and evolutionary origins of the language of thought</a:t>
            </a:r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endParaRPr lang="fr-FR" sz="1400" dirty="0">
              <a:latin typeface="Calibri "/>
              <a:cs typeface="Arial" panose="020B0604020202020204" pitchFamily="34" charset="0"/>
            </a:endParaRPr>
          </a:p>
          <a:p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dirty="0">
                <a:latin typeface="Calibri "/>
                <a:cs typeface="Arial" panose="020B0604020202020204" pitchFamily="34" charset="0"/>
              </a:rPr>
              <a:t>Olivier SULPIS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   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StG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– PE10 - CEREGE </a:t>
            </a:r>
            <a:br>
              <a:rPr lang="fr-FR" sz="1400" dirty="0">
                <a:latin typeface="Calibri "/>
                <a:cs typeface="Arial" panose="020B0604020202020204" pitchFamily="34" charset="0"/>
              </a:rPr>
            </a:br>
            <a:r>
              <a:rPr lang="fr-FR" sz="1400" b="1" i="1" dirty="0" err="1">
                <a:latin typeface="Calibri "/>
                <a:cs typeface="Arial" panose="020B0604020202020204" pitchFamily="34" charset="0"/>
              </a:rPr>
              <a:t>Deep</a:t>
            </a:r>
            <a:r>
              <a:rPr lang="fr-FR" sz="1400" b="1" i="1" dirty="0">
                <a:latin typeface="Calibri "/>
                <a:cs typeface="Arial" panose="020B0604020202020204" pitchFamily="34" charset="0"/>
              </a:rPr>
              <a:t>-C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</a:t>
            </a:r>
            <a:r>
              <a:rPr lang="fr-FR" sz="1400" b="1" i="1" dirty="0">
                <a:latin typeface="Calibri "/>
                <a:cs typeface="Arial" panose="020B0604020202020204" pitchFamily="34" charset="0"/>
              </a:rPr>
              <a:t> 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Calibri "/>
                <a:cs typeface="Arial" panose="020B0604020202020204" pitchFamily="34" charset="0"/>
              </a:rPr>
              <a:t>Exoplanetary</a:t>
            </a:r>
            <a:r>
              <a:rPr lang="fr-FR" sz="1400" dirty="0">
                <a:latin typeface="Calibri "/>
                <a:cs typeface="Arial" panose="020B0604020202020204" pitchFamily="34" charset="0"/>
              </a:rPr>
              <a:t> </a:t>
            </a:r>
            <a:r>
              <a:rPr lang="en-US" sz="1400" dirty="0"/>
              <a:t>Deep-sea carbonates under pressure: mechanisms of dissolution and climate feedback</a:t>
            </a:r>
            <a:endParaRPr lang="fr-FR" sz="1400" dirty="0">
              <a:latin typeface="Calibri 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2C4C49-DB87-455E-915E-CD692F157B6D}"/>
              </a:ext>
            </a:extLst>
          </p:cNvPr>
          <p:cNvSpPr/>
          <p:nvPr/>
        </p:nvSpPr>
        <p:spPr>
          <a:xfrm>
            <a:off x="0" y="130582"/>
            <a:ext cx="12192000" cy="8455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Meet</a:t>
            </a:r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</a:t>
            </a:r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new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laureates</a:t>
            </a:r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the </a:t>
            </a:r>
            <a:r>
              <a:rPr lang="fr-FR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year</a:t>
            </a:r>
            <a:r>
              <a:rPr lang="fr-F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 algn="ctr"/>
            <a:endParaRPr lang="fr-FR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4A4C45-0925-4CE0-A9BF-74ECA0F40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26" y="1129479"/>
            <a:ext cx="660469" cy="8953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861A5F-E57A-4C70-BF22-6FB4C3559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26" y="2146719"/>
            <a:ext cx="676856" cy="904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B3BEC9-FDBF-4A1D-B376-37A3953A9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59" y="3172802"/>
            <a:ext cx="678109" cy="904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61384B-D9D6-4675-969C-6C00454BE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59" y="4194463"/>
            <a:ext cx="678110" cy="9041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EBF5EB-68AF-4D05-B8EE-096D5F813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646" y="5225795"/>
            <a:ext cx="670236" cy="89364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E3EFA9F-B909-416D-B42E-E7455359A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075" y="2144435"/>
            <a:ext cx="657593" cy="87679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7493172-4C1C-4888-8BB5-95B1D56EF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195" y="1068281"/>
            <a:ext cx="657593" cy="87679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E772175-355B-4B2F-81CF-9084ECA79B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807" b="14670"/>
          <a:stretch/>
        </p:blipFill>
        <p:spPr>
          <a:xfrm>
            <a:off x="6333074" y="3196721"/>
            <a:ext cx="593594" cy="77301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63DAA7C-0E56-40E6-800E-F6DCBAC110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3240" y="3969737"/>
            <a:ext cx="640548" cy="8540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0EFF40-244E-4038-B010-135D5C6320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2726" y="4889320"/>
            <a:ext cx="593594" cy="7832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4F24DC-4676-4BA0-B3E7-71A3DF575C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83546" y="4901163"/>
            <a:ext cx="607840" cy="78329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5DFDEF8-B6BD-4C58-9B7C-51981244002C}"/>
              </a:ext>
            </a:extLst>
          </p:cNvPr>
          <p:cNvSpPr txBox="1"/>
          <p:nvPr/>
        </p:nvSpPr>
        <p:spPr>
          <a:xfrm>
            <a:off x="8106320" y="5071906"/>
            <a:ext cx="391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cs typeface="Arial" panose="020B0604020202020204" pitchFamily="34" charset="0"/>
              </a:rPr>
              <a:t>Felix RICO                                   Christian HENRIOT</a:t>
            </a:r>
            <a:br>
              <a:rPr lang="fr-FR" sz="1200" dirty="0">
                <a:cs typeface="Arial" panose="020B0604020202020204" pitchFamily="34" charset="0"/>
              </a:rPr>
            </a:br>
            <a:r>
              <a:rPr lang="fr-FR" sz="1200" dirty="0">
                <a:cs typeface="Arial" panose="020B0604020202020204" pitchFamily="34" charset="0"/>
              </a:rPr>
              <a:t>LAI                                                IRASIA                </a:t>
            </a:r>
            <a:br>
              <a:rPr lang="fr-FR" sz="1200" dirty="0">
                <a:cs typeface="Arial" panose="020B0604020202020204" pitchFamily="34" charset="0"/>
              </a:rPr>
            </a:br>
            <a:r>
              <a:rPr lang="fr-FR" sz="1200" b="1" i="1" dirty="0"/>
              <a:t>OPENFMLAB                              </a:t>
            </a:r>
            <a:r>
              <a:rPr lang="fr-FR" sz="1200" b="1" i="1" dirty="0" err="1"/>
              <a:t>Histtext</a:t>
            </a:r>
            <a:r>
              <a:rPr lang="fr-FR" sz="1200" b="1" i="1" dirty="0"/>
              <a:t>      </a:t>
            </a:r>
            <a:endParaRPr lang="fr-FR" sz="1200" dirty="0"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3D0D10-7D5B-4211-99B3-6C97B0E82298}"/>
              </a:ext>
            </a:extLst>
          </p:cNvPr>
          <p:cNvSpPr txBox="1"/>
          <p:nvPr/>
        </p:nvSpPr>
        <p:spPr>
          <a:xfrm>
            <a:off x="6353843" y="4895812"/>
            <a:ext cx="9361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400" b="1" dirty="0">
              <a:cs typeface="Arial" panose="020B0604020202020204" pitchFamily="34" charset="0"/>
            </a:endParaRPr>
          </a:p>
          <a:p>
            <a:r>
              <a:rPr lang="fr-FR" sz="1400" b="1" dirty="0">
                <a:cs typeface="Arial" panose="020B0604020202020204" pitchFamily="34" charset="0"/>
              </a:rPr>
              <a:t>Proof of Concept: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741871330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2145</Words>
  <Application>Microsoft Office PowerPoint</Application>
  <PresentationFormat>Grand écran</PresentationFormat>
  <Paragraphs>300</Paragraphs>
  <Slides>30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</vt:lpstr>
      <vt:lpstr>Calibri Light</vt:lpstr>
      <vt:lpstr>Times New Roman</vt:lpstr>
      <vt:lpstr>Wingdings</vt:lpstr>
      <vt:lpstr>Conception personnalisée</vt:lpstr>
      <vt:lpstr>Présentation PowerPoint</vt:lpstr>
      <vt:lpstr>Présentation PowerPoint</vt:lpstr>
      <vt:lpstr>Welcome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List of Laureates &amp; profile</vt:lpstr>
      <vt:lpstr>Overview of the ERC projets of Aix Marseille under HE</vt:lpstr>
      <vt:lpstr>Types of projects</vt:lpstr>
      <vt:lpstr>Focus on ERC laureates per panel since 2007</vt:lpstr>
      <vt:lpstr>ERC excellence: Scientific Production insight</vt:lpstr>
      <vt:lpstr> AMU Scientific Production per panel (ERC funding mentionned in publications)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Q&amp;A session </vt:lpstr>
      <vt:lpstr>Concluding Remarks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MOLLARD Remi</dc:creator>
  <cp:lastModifiedBy>LE MOINE TOMMASI Julie</cp:lastModifiedBy>
  <cp:revision>329</cp:revision>
  <dcterms:created xsi:type="dcterms:W3CDTF">2022-06-29T11:39:41Z</dcterms:created>
  <dcterms:modified xsi:type="dcterms:W3CDTF">2024-12-16T12:32:21Z</dcterms:modified>
</cp:coreProperties>
</file>